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8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Lst>
  <p:sldSz cx="12192000" cy="6858000"/>
  <p:notesSz cx="6858000" cy="9144000"/>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108" y="2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jpe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7.png"/><Relationship Id="rId1" Type="http://schemas.openxmlformats.org/officeDocument/2006/relationships/image" Target="../media/image16.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1.png"/><Relationship Id="rId1" Type="http://schemas.openxmlformats.org/officeDocument/2006/relationships/image" Target="../media/image20.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jpeg"/><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3" name="标题 1"/>
          <p:cNvSpPr txBox="1"/>
          <p:nvPr/>
        </p:nvSpPr>
        <p:spPr>
          <a:xfrm>
            <a:off x="15" y="0"/>
            <a:ext cx="12191969" cy="6858000"/>
          </a:xfrm>
          <a:prstGeom prst="rect">
            <a:avLst/>
          </a:prstGeom>
          <a:gradFill>
            <a:gsLst>
              <a:gs pos="49000">
                <a:schemeClr val="accent1">
                  <a:lumMod val="20000"/>
                  <a:lumOff val="80000"/>
                  <a:alpha val="98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 name="标题 1"/>
          <p:cNvSpPr txBox="1"/>
          <p:nvPr/>
        </p:nvSpPr>
        <p:spPr>
          <a:xfrm rot="2137481">
            <a:off x="2072" y="5356355"/>
            <a:ext cx="2036224" cy="1314749"/>
          </a:xfrm>
          <a:custGeom>
            <a:avLst/>
            <a:gdLst>
              <a:gd name="connsiteX0" fmla="*/ 92521 w 2036224"/>
              <a:gd name="connsiteY0" fmla="*/ 35839 h 1314749"/>
              <a:gd name="connsiteX1" fmla="*/ 209849 w 2036224"/>
              <a:gd name="connsiteY1" fmla="*/ 0 h 1314749"/>
              <a:gd name="connsiteX2" fmla="*/ 383859 w 2036224"/>
              <a:gd name="connsiteY2" fmla="*/ 92520 h 1314749"/>
              <a:gd name="connsiteX3" fmla="*/ 392527 w 2036224"/>
              <a:gd name="connsiteY3" fmla="*/ 108490 h 1314749"/>
              <a:gd name="connsiteX4" fmla="*/ 401929 w 2036224"/>
              <a:gd name="connsiteY4" fmla="*/ 120885 h 1314749"/>
              <a:gd name="connsiteX5" fmla="*/ 476751 w 2036224"/>
              <a:gd name="connsiteY5" fmla="*/ 209797 h 1314749"/>
              <a:gd name="connsiteX6" fmla="*/ 2030065 w 2036224"/>
              <a:gd name="connsiteY6" fmla="*/ 966391 h 1314749"/>
              <a:gd name="connsiteX7" fmla="*/ 2036224 w 2036224"/>
              <a:gd name="connsiteY7" fmla="*/ 966470 h 1314749"/>
              <a:gd name="connsiteX8" fmla="*/ 1550196 w 2036224"/>
              <a:gd name="connsiteY8" fmla="*/ 1314749 h 1314749"/>
              <a:gd name="connsiteX9" fmla="*/ 1497652 w 2036224"/>
              <a:gd name="connsiteY9" fmla="*/ 1303885 h 1314749"/>
              <a:gd name="connsiteX10" fmla="*/ 163775 w 2036224"/>
              <a:gd name="connsiteY10" fmla="*/ 486988 h 1314749"/>
              <a:gd name="connsiteX11" fmla="*/ 75096 w 2036224"/>
              <a:gd name="connsiteY11" fmla="*/ 381609 h 1314749"/>
              <a:gd name="connsiteX12" fmla="*/ 42327 w 2036224"/>
              <a:gd name="connsiteY12" fmla="*/ 338409 h 1314749"/>
              <a:gd name="connsiteX13" fmla="*/ 43933 w 2036224"/>
              <a:gd name="connsiteY13" fmla="*/ 336987 h 1314749"/>
              <a:gd name="connsiteX14" fmla="*/ 35839 w 2036224"/>
              <a:gd name="connsiteY14" fmla="*/ 327177 h 1314749"/>
              <a:gd name="connsiteX15" fmla="*/ 0 w 2036224"/>
              <a:gd name="connsiteY15" fmla="*/ 209849 h 1314749"/>
              <a:gd name="connsiteX16" fmla="*/ 16492 w 2036224"/>
              <a:gd name="connsiteY16" fmla="*/ 128166 h 1314749"/>
              <a:gd name="connsiteX17" fmla="*/ 92521 w 2036224"/>
              <a:gd name="connsiteY17" fmla="*/ 35839 h 1314749"/>
            </a:gdLst>
            <a:ahLst/>
            <a:cxnLst/>
            <a:rect l="l" t="t" r="r" b="b"/>
            <a:pathLst>
              <a:path w="2036224" h="1314749">
                <a:moveTo>
                  <a:pt x="92521" y="35839"/>
                </a:moveTo>
                <a:cubicBezTo>
                  <a:pt x="126013" y="13212"/>
                  <a:pt x="166388" y="0"/>
                  <a:pt x="209849" y="0"/>
                </a:cubicBezTo>
                <a:cubicBezTo>
                  <a:pt x="282284" y="0"/>
                  <a:pt x="346147" y="36700"/>
                  <a:pt x="383859" y="92520"/>
                </a:cubicBezTo>
                <a:lnTo>
                  <a:pt x="392527" y="108490"/>
                </a:lnTo>
                <a:lnTo>
                  <a:pt x="401929" y="120885"/>
                </a:lnTo>
                <a:cubicBezTo>
                  <a:pt x="425979" y="150982"/>
                  <a:pt x="450920" y="180630"/>
                  <a:pt x="476751" y="209797"/>
                </a:cubicBezTo>
                <a:cubicBezTo>
                  <a:pt x="890058" y="676462"/>
                  <a:pt x="1453392" y="931423"/>
                  <a:pt x="2030065" y="966391"/>
                </a:cubicBezTo>
                <a:lnTo>
                  <a:pt x="2036224" y="966470"/>
                </a:lnTo>
                <a:lnTo>
                  <a:pt x="1550196" y="1314749"/>
                </a:lnTo>
                <a:lnTo>
                  <a:pt x="1497652" y="1303885"/>
                </a:lnTo>
                <a:cubicBezTo>
                  <a:pt x="998571" y="1175488"/>
                  <a:pt x="531163" y="901807"/>
                  <a:pt x="163775" y="486988"/>
                </a:cubicBezTo>
                <a:cubicBezTo>
                  <a:pt x="133159" y="452420"/>
                  <a:pt x="103600" y="417280"/>
                  <a:pt x="75096" y="381609"/>
                </a:cubicBezTo>
                <a:lnTo>
                  <a:pt x="42327" y="338409"/>
                </a:lnTo>
                <a:lnTo>
                  <a:pt x="43933" y="336987"/>
                </a:lnTo>
                <a:lnTo>
                  <a:pt x="35839" y="327177"/>
                </a:lnTo>
                <a:cubicBezTo>
                  <a:pt x="13212" y="293685"/>
                  <a:pt x="0" y="253309"/>
                  <a:pt x="0" y="209849"/>
                </a:cubicBezTo>
                <a:cubicBezTo>
                  <a:pt x="0" y="180874"/>
                  <a:pt x="5872" y="153272"/>
                  <a:pt x="16492" y="128166"/>
                </a:cubicBezTo>
                <a:cubicBezTo>
                  <a:pt x="32420" y="90507"/>
                  <a:pt x="59029" y="58466"/>
                  <a:pt x="92521" y="35839"/>
                </a:cubicBezTo>
                <a:close/>
              </a:path>
            </a:pathLst>
          </a:custGeom>
          <a:gradFill>
            <a:gsLst>
              <a:gs pos="12000">
                <a:schemeClr val="accent1">
                  <a:lumMod val="49000"/>
                  <a:lumOff val="51000"/>
                </a:schemeClr>
              </a:gs>
              <a:gs pos="79310">
                <a:schemeClr val="accent1">
                  <a:alpha val="72000"/>
                  <a:lumMod val="31000"/>
                  <a:lumOff val="69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 name="标题 1"/>
          <p:cNvSpPr txBox="1"/>
          <p:nvPr/>
        </p:nvSpPr>
        <p:spPr>
          <a:xfrm rot="12289066">
            <a:off x="9881456" y="66356"/>
            <a:ext cx="1594711" cy="1075874"/>
          </a:xfrm>
          <a:custGeom>
            <a:avLst/>
            <a:gdLst>
              <a:gd name="connsiteX0" fmla="*/ 1594711 w 1594711"/>
              <a:gd name="connsiteY0" fmla="*/ 834987 h 1075874"/>
              <a:gd name="connsiteX1" fmla="*/ 1073809 w 1594711"/>
              <a:gd name="connsiteY1" fmla="*/ 1075874 h 1075874"/>
              <a:gd name="connsiteX2" fmla="*/ 900281 w 1594711"/>
              <a:gd name="connsiteY2" fmla="*/ 1003112 h 1075874"/>
              <a:gd name="connsiteX3" fmla="*/ 145744 w 1594711"/>
              <a:gd name="connsiteY3" fmla="*/ 433373 h 1075874"/>
              <a:gd name="connsiteX4" fmla="*/ 66828 w 1594711"/>
              <a:gd name="connsiteY4" fmla="*/ 339596 h 1075874"/>
              <a:gd name="connsiteX5" fmla="*/ 37667 w 1594711"/>
              <a:gd name="connsiteY5" fmla="*/ 301152 h 1075874"/>
              <a:gd name="connsiteX6" fmla="*/ 39097 w 1594711"/>
              <a:gd name="connsiteY6" fmla="*/ 299886 h 1075874"/>
              <a:gd name="connsiteX7" fmla="*/ 31893 w 1594711"/>
              <a:gd name="connsiteY7" fmla="*/ 291156 h 1075874"/>
              <a:gd name="connsiteX8" fmla="*/ 0 w 1594711"/>
              <a:gd name="connsiteY8" fmla="*/ 186745 h 1075874"/>
              <a:gd name="connsiteX9" fmla="*/ 14676 w 1594711"/>
              <a:gd name="connsiteY9" fmla="*/ 114055 h 1075874"/>
              <a:gd name="connsiteX10" fmla="*/ 186745 w 1594711"/>
              <a:gd name="connsiteY10" fmla="*/ 0 h 1075874"/>
              <a:gd name="connsiteX11" fmla="*/ 341597 w 1594711"/>
              <a:gd name="connsiteY11" fmla="*/ 82334 h 1075874"/>
              <a:gd name="connsiteX12" fmla="*/ 349312 w 1594711"/>
              <a:gd name="connsiteY12" fmla="*/ 96545 h 1075874"/>
              <a:gd name="connsiteX13" fmla="*/ 357678 w 1594711"/>
              <a:gd name="connsiteY13" fmla="*/ 107576 h 1075874"/>
              <a:gd name="connsiteX14" fmla="*/ 424263 w 1594711"/>
              <a:gd name="connsiteY14" fmla="*/ 186699 h 1075874"/>
              <a:gd name="connsiteX15" fmla="*/ 1425802 w 1594711"/>
              <a:gd name="connsiteY15" fmla="*/ 800065 h 1075874"/>
            </a:gdLst>
            <a:ahLst/>
            <a:cxnLst/>
            <a:rect l="l" t="t" r="r" b="b"/>
            <a:pathLst>
              <a:path w="1594711" h="1075874">
                <a:moveTo>
                  <a:pt x="1594711" y="834987"/>
                </a:moveTo>
                <a:lnTo>
                  <a:pt x="1073809" y="1075874"/>
                </a:lnTo>
                <a:lnTo>
                  <a:pt x="900281" y="1003112"/>
                </a:lnTo>
                <a:cubicBezTo>
                  <a:pt x="621223" y="869750"/>
                  <a:pt x="363704" y="679472"/>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 name="标题 1"/>
          <p:cNvSpPr txBox="1"/>
          <p:nvPr/>
        </p:nvSpPr>
        <p:spPr>
          <a:xfrm>
            <a:off x="9032553" y="1915661"/>
            <a:ext cx="762996" cy="762996"/>
          </a:xfrm>
          <a:prstGeom prst="ellipse">
            <a:avLst/>
          </a:prstGeom>
          <a:solidFill>
            <a:schemeClr val="accent1">
              <a:lumMod val="40000"/>
              <a:lumOff val="6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7" name="标题 1"/>
          <p:cNvSpPr txBox="1">
            <a:spLocks noGrp="1" noRot="1" noMove="1" noResize="1" noEditPoints="1" noAdjustHandles="1" noChangeArrowheads="1" noChangeShapeType="1"/>
          </p:cNvSpPr>
          <p:nvPr/>
        </p:nvSpPr>
        <p:spPr>
          <a:xfrm>
            <a:off x="1694525" y="0"/>
            <a:ext cx="8802950" cy="6858000"/>
          </a:xfrm>
          <a:custGeom>
            <a:avLst/>
            <a:gdLst>
              <a:gd name="connsiteX0" fmla="*/ 6417046 w 8802950"/>
              <a:gd name="connsiteY0" fmla="*/ 0 h 6858000"/>
              <a:gd name="connsiteX1" fmla="*/ 6728294 w 8802950"/>
              <a:gd name="connsiteY1" fmla="*/ 0 h 6858000"/>
              <a:gd name="connsiteX2" fmla="*/ 6862382 w 8802950"/>
              <a:gd name="connsiteY2" fmla="*/ 85962 h 6858000"/>
              <a:gd name="connsiteX3" fmla="*/ 8802950 w 8802950"/>
              <a:gd name="connsiteY3" fmla="*/ 3735734 h 6858000"/>
              <a:gd name="connsiteX4" fmla="*/ 7513788 w 8802950"/>
              <a:gd name="connsiteY4" fmla="*/ 6848047 h 6858000"/>
              <a:gd name="connsiteX5" fmla="*/ 7503349 w 8802950"/>
              <a:gd name="connsiteY5" fmla="*/ 6858000 h 6858000"/>
              <a:gd name="connsiteX6" fmla="*/ 7269214 w 8802950"/>
              <a:gd name="connsiteY6" fmla="*/ 6858000 h 6858000"/>
              <a:gd name="connsiteX7" fmla="*/ 7402553 w 8802950"/>
              <a:gd name="connsiteY7" fmla="*/ 6736813 h 6858000"/>
              <a:gd name="connsiteX8" fmla="*/ 8645641 w 8802950"/>
              <a:gd name="connsiteY8" fmla="*/ 3735734 h 6858000"/>
              <a:gd name="connsiteX9" fmla="*/ 6424497 w 8802950"/>
              <a:gd name="connsiteY9" fmla="*/ 3816 h 6858000"/>
              <a:gd name="connsiteX10" fmla="*/ 2074656 w 8802950"/>
              <a:gd name="connsiteY10" fmla="*/ 0 h 6858000"/>
              <a:gd name="connsiteX11" fmla="*/ 2385904 w 8802950"/>
              <a:gd name="connsiteY11" fmla="*/ 0 h 6858000"/>
              <a:gd name="connsiteX12" fmla="*/ 2378454 w 8802950"/>
              <a:gd name="connsiteY12" fmla="*/ 3816 h 6858000"/>
              <a:gd name="connsiteX13" fmla="*/ 157309 w 8802950"/>
              <a:gd name="connsiteY13" fmla="*/ 3735734 h 6858000"/>
              <a:gd name="connsiteX14" fmla="*/ 1400397 w 8802950"/>
              <a:gd name="connsiteY14" fmla="*/ 6736813 h 6858000"/>
              <a:gd name="connsiteX15" fmla="*/ 1533737 w 8802950"/>
              <a:gd name="connsiteY15" fmla="*/ 6858000 h 6858000"/>
              <a:gd name="connsiteX16" fmla="*/ 1299602 w 8802950"/>
              <a:gd name="connsiteY16" fmla="*/ 6858000 h 6858000"/>
              <a:gd name="connsiteX17" fmla="*/ 1289162 w 8802950"/>
              <a:gd name="connsiteY17" fmla="*/ 6848047 h 6858000"/>
              <a:gd name="connsiteX18" fmla="*/ 0 w 8802950"/>
              <a:gd name="connsiteY18" fmla="*/ 3735734 h 6858000"/>
              <a:gd name="connsiteX19" fmla="*/ 1940568 w 8802950"/>
              <a:gd name="connsiteY19" fmla="*/ 85962 h 6858000"/>
            </a:gdLst>
            <a:ahLst/>
            <a:cxnLst/>
            <a:rect l="l" t="t" r="r" b="b"/>
            <a:pathLst>
              <a:path w="8802950" h="6858000">
                <a:moveTo>
                  <a:pt x="6417046" y="0"/>
                </a:moveTo>
                <a:lnTo>
                  <a:pt x="6728294" y="0"/>
                </a:lnTo>
                <a:lnTo>
                  <a:pt x="6862382" y="85962"/>
                </a:lnTo>
                <a:cubicBezTo>
                  <a:pt x="8033182" y="876939"/>
                  <a:pt x="8802950" y="2216442"/>
                  <a:pt x="8802950" y="3735734"/>
                </a:cubicBezTo>
                <a:cubicBezTo>
                  <a:pt x="8802950" y="4951168"/>
                  <a:pt x="8310298" y="6051537"/>
                  <a:pt x="7513788" y="6848047"/>
                </a:cubicBezTo>
                <a:lnTo>
                  <a:pt x="7503349" y="6858000"/>
                </a:lnTo>
                <a:lnTo>
                  <a:pt x="7269214" y="6858000"/>
                </a:lnTo>
                <a:lnTo>
                  <a:pt x="7402553" y="6736813"/>
                </a:lnTo>
                <a:cubicBezTo>
                  <a:pt x="8170597" y="5968770"/>
                  <a:pt x="8645641" y="4907728"/>
                  <a:pt x="8645641" y="3735734"/>
                </a:cubicBezTo>
                <a:cubicBezTo>
                  <a:pt x="8645641" y="2124242"/>
                  <a:pt x="7747510" y="722520"/>
                  <a:pt x="6424497" y="3816"/>
                </a:cubicBezTo>
                <a:close/>
                <a:moveTo>
                  <a:pt x="2074656" y="0"/>
                </a:moveTo>
                <a:lnTo>
                  <a:pt x="2385904" y="0"/>
                </a:lnTo>
                <a:lnTo>
                  <a:pt x="2378454" y="3816"/>
                </a:lnTo>
                <a:cubicBezTo>
                  <a:pt x="1055440" y="722520"/>
                  <a:pt x="157309" y="2124242"/>
                  <a:pt x="157309" y="3735734"/>
                </a:cubicBezTo>
                <a:cubicBezTo>
                  <a:pt x="157309" y="4907728"/>
                  <a:pt x="632354" y="5968770"/>
                  <a:pt x="1400397" y="6736813"/>
                </a:cubicBezTo>
                <a:lnTo>
                  <a:pt x="1533737" y="6858000"/>
                </a:lnTo>
                <a:lnTo>
                  <a:pt x="1299602" y="6858000"/>
                </a:lnTo>
                <a:lnTo>
                  <a:pt x="1289162" y="6848047"/>
                </a:lnTo>
                <a:cubicBezTo>
                  <a:pt x="492652" y="6051537"/>
                  <a:pt x="0" y="4951168"/>
                  <a:pt x="0" y="3735734"/>
                </a:cubicBezTo>
                <a:cubicBezTo>
                  <a:pt x="0" y="2216442"/>
                  <a:pt x="769769" y="876939"/>
                  <a:pt x="1940568" y="8596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8" name="标题 1"/>
          <p:cNvSpPr txBox="1"/>
          <p:nvPr/>
        </p:nvSpPr>
        <p:spPr>
          <a:xfrm>
            <a:off x="1066322" y="0"/>
            <a:ext cx="10059356" cy="6858000"/>
          </a:xfrm>
          <a:custGeom>
            <a:avLst/>
            <a:gdLst>
              <a:gd name="connsiteX0" fmla="*/ 7575640 w 10059356"/>
              <a:gd name="connsiteY0" fmla="*/ 0 h 6858000"/>
              <a:gd name="connsiteX1" fmla="*/ 8372344 w 10059356"/>
              <a:gd name="connsiteY1" fmla="*/ 0 h 6858000"/>
              <a:gd name="connsiteX2" fmla="*/ 8411520 w 10059356"/>
              <a:gd name="connsiteY2" fmla="*/ 33935 h 6858000"/>
              <a:gd name="connsiteX3" fmla="*/ 10059356 w 10059356"/>
              <a:gd name="connsiteY3" fmla="*/ 3756994 h 6858000"/>
              <a:gd name="connsiteX4" fmla="*/ 9060137 w 10059356"/>
              <a:gd name="connsiteY4" fmla="*/ 6766331 h 6858000"/>
              <a:gd name="connsiteX5" fmla="*/ 8988099 w 10059356"/>
              <a:gd name="connsiteY5" fmla="*/ 6858000 h 6858000"/>
              <a:gd name="connsiteX6" fmla="*/ 8336782 w 10059356"/>
              <a:gd name="connsiteY6" fmla="*/ 6858000 h 6858000"/>
              <a:gd name="connsiteX7" fmla="*/ 8531555 w 10059356"/>
              <a:gd name="connsiteY7" fmla="*/ 6643696 h 6858000"/>
              <a:gd name="connsiteX8" fmla="*/ 9567854 w 10059356"/>
              <a:gd name="connsiteY8" fmla="*/ 3756994 h 6858000"/>
              <a:gd name="connsiteX9" fmla="*/ 7744941 w 10059356"/>
              <a:gd name="connsiteY9" fmla="*/ 120392 h 6858000"/>
              <a:gd name="connsiteX10" fmla="*/ 1687013 w 10059356"/>
              <a:gd name="connsiteY10" fmla="*/ 0 h 6858000"/>
              <a:gd name="connsiteX11" fmla="*/ 2483714 w 10059356"/>
              <a:gd name="connsiteY11" fmla="*/ 0 h 6858000"/>
              <a:gd name="connsiteX12" fmla="*/ 2314414 w 10059356"/>
              <a:gd name="connsiteY12" fmla="*/ 120392 h 6858000"/>
              <a:gd name="connsiteX13" fmla="*/ 491500 w 10059356"/>
              <a:gd name="connsiteY13" fmla="*/ 3756994 h 6858000"/>
              <a:gd name="connsiteX14" fmla="*/ 1527799 w 10059356"/>
              <a:gd name="connsiteY14" fmla="*/ 6643696 h 6858000"/>
              <a:gd name="connsiteX15" fmla="*/ 1722572 w 10059356"/>
              <a:gd name="connsiteY15" fmla="*/ 6858000 h 6858000"/>
              <a:gd name="connsiteX16" fmla="*/ 1071257 w 10059356"/>
              <a:gd name="connsiteY16" fmla="*/ 6858000 h 6858000"/>
              <a:gd name="connsiteX17" fmla="*/ 999219 w 10059356"/>
              <a:gd name="connsiteY17" fmla="*/ 6766331 h 6858000"/>
              <a:gd name="connsiteX18" fmla="*/ 0 w 10059356"/>
              <a:gd name="connsiteY18" fmla="*/ 3756994 h 6858000"/>
              <a:gd name="connsiteX19" fmla="*/ 1647836 w 10059356"/>
              <a:gd name="connsiteY19" fmla="*/ 33935 h 6858000"/>
            </a:gdLst>
            <a:ahLst/>
            <a:cxnLst/>
            <a:rect l="l" t="t" r="r" b="b"/>
            <a:pathLst>
              <a:path w="10059356" h="6858000">
                <a:moveTo>
                  <a:pt x="7575640" y="0"/>
                </a:moveTo>
                <a:lnTo>
                  <a:pt x="8372344" y="0"/>
                </a:lnTo>
                <a:lnTo>
                  <a:pt x="8411520" y="33935"/>
                </a:lnTo>
                <a:cubicBezTo>
                  <a:pt x="9423820" y="954004"/>
                  <a:pt x="10059356" y="2281281"/>
                  <a:pt x="10059356" y="3756994"/>
                </a:cubicBezTo>
                <a:cubicBezTo>
                  <a:pt x="10059356" y="4885481"/>
                  <a:pt x="9687710" y="5927166"/>
                  <a:pt x="9060137" y="6766331"/>
                </a:cubicBezTo>
                <a:lnTo>
                  <a:pt x="8988099" y="6858000"/>
                </a:lnTo>
                <a:lnTo>
                  <a:pt x="8336782" y="6858000"/>
                </a:lnTo>
                <a:lnTo>
                  <a:pt x="8531555" y="6643696"/>
                </a:lnTo>
                <a:cubicBezTo>
                  <a:pt x="9178953" y="5859232"/>
                  <a:pt x="9567854" y="4853529"/>
                  <a:pt x="9567854" y="3756994"/>
                </a:cubicBezTo>
                <a:cubicBezTo>
                  <a:pt x="9567854" y="2268839"/>
                  <a:pt x="8851561" y="947984"/>
                  <a:pt x="7744941" y="120392"/>
                </a:cubicBezTo>
                <a:close/>
                <a:moveTo>
                  <a:pt x="1687013" y="0"/>
                </a:moveTo>
                <a:lnTo>
                  <a:pt x="2483714" y="0"/>
                </a:lnTo>
                <a:lnTo>
                  <a:pt x="2314414" y="120392"/>
                </a:lnTo>
                <a:cubicBezTo>
                  <a:pt x="1207793" y="947984"/>
                  <a:pt x="491500" y="2268839"/>
                  <a:pt x="491500" y="3756994"/>
                </a:cubicBezTo>
                <a:cubicBezTo>
                  <a:pt x="491500" y="4853529"/>
                  <a:pt x="880402" y="5859232"/>
                  <a:pt x="1527799" y="6643696"/>
                </a:cubicBezTo>
                <a:lnTo>
                  <a:pt x="1722572" y="6858000"/>
                </a:lnTo>
                <a:lnTo>
                  <a:pt x="1071257" y="6858000"/>
                </a:lnTo>
                <a:lnTo>
                  <a:pt x="999219" y="6766331"/>
                </a:lnTo>
                <a:cubicBezTo>
                  <a:pt x="371646" y="5927166"/>
                  <a:pt x="0" y="4885481"/>
                  <a:pt x="0" y="3756994"/>
                </a:cubicBezTo>
                <a:cubicBezTo>
                  <a:pt x="0" y="2281281"/>
                  <a:pt x="635536" y="954004"/>
                  <a:pt x="1647836" y="33935"/>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9" name="标题 1"/>
          <p:cNvSpPr txBox="1"/>
          <p:nvPr/>
        </p:nvSpPr>
        <p:spPr>
          <a:xfrm>
            <a:off x="2456000" y="1953250"/>
            <a:ext cx="7280001" cy="1947483"/>
          </a:xfrm>
          <a:prstGeom prst="rect">
            <a:avLst/>
          </a:prstGeom>
          <a:noFill/>
          <a:ln>
            <a:noFill/>
          </a:ln>
        </p:spPr>
        <p:txBody>
          <a:bodyPr vert="horz" wrap="square" lIns="0" tIns="0" rIns="0" bIns="0" rtlCol="0" anchor="ctr"/>
          <a:lstStyle/>
          <a:p>
            <a:pPr algn="ctr">
              <a:lnSpc>
                <a:spcPct val="130000"/>
              </a:lnSpc>
            </a:pPr>
            <a:r>
              <a:rPr kumimoji="1" lang="en-US" altLang="zh-CN" sz="3400" dirty="0">
                <a:ln w="12700">
                  <a:noFill/>
                </a:ln>
                <a:solidFill>
                  <a:srgbClr val="000000">
                    <a:alpha val="100000"/>
                  </a:srgbClr>
                </a:solidFill>
                <a:latin typeface="Times New Roman" panose="02020603050405020304" charset="0"/>
                <a:ea typeface="Source Han Sans CN Bold"/>
                <a:cs typeface="Times New Roman" panose="02020603050405020304" charset="0"/>
              </a:rPr>
              <a:t>Early Detection of Diabetes Using Machine Learning</a:t>
            </a:r>
            <a:endParaRPr kumimoji="1" lang="en-US" altLang="zh-CN" sz="3400" dirty="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10" name="标题 1"/>
          <p:cNvSpPr txBox="1"/>
          <p:nvPr/>
        </p:nvSpPr>
        <p:spPr>
          <a:xfrm>
            <a:off x="2363360" y="5229191"/>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1" name="标题 1"/>
          <p:cNvSpPr txBox="1"/>
          <p:nvPr/>
        </p:nvSpPr>
        <p:spPr>
          <a:xfrm>
            <a:off x="11102007" y="5362425"/>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2" name="标题 1"/>
          <p:cNvSpPr txBox="1"/>
          <p:nvPr/>
        </p:nvSpPr>
        <p:spPr>
          <a:xfrm>
            <a:off x="10959625" y="6206799"/>
            <a:ext cx="327993" cy="327993"/>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3" name="标题 1"/>
          <p:cNvSpPr txBox="1"/>
          <p:nvPr/>
        </p:nvSpPr>
        <p:spPr>
          <a:xfrm>
            <a:off x="2897909" y="5789483"/>
            <a:ext cx="417316" cy="417316"/>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4" name="标题 1"/>
          <p:cNvSpPr txBox="1"/>
          <p:nvPr/>
        </p:nvSpPr>
        <p:spPr>
          <a:xfrm>
            <a:off x="9369435" y="1800168"/>
            <a:ext cx="359868" cy="359868"/>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5" name="标题 1"/>
          <p:cNvSpPr txBox="1"/>
          <p:nvPr/>
        </p:nvSpPr>
        <p:spPr>
          <a:xfrm>
            <a:off x="832720" y="5962054"/>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6" name="标题 1"/>
          <p:cNvSpPr txBox="1"/>
          <p:nvPr/>
        </p:nvSpPr>
        <p:spPr>
          <a:xfrm>
            <a:off x="11339857" y="330540"/>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7" name="标题 1"/>
          <p:cNvSpPr txBox="1"/>
          <p:nvPr/>
        </p:nvSpPr>
        <p:spPr>
          <a:xfrm>
            <a:off x="2765980" y="1176990"/>
            <a:ext cx="460635" cy="460635"/>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8" name="标题 1"/>
          <p:cNvSpPr txBox="1"/>
          <p:nvPr/>
        </p:nvSpPr>
        <p:spPr>
          <a:xfrm>
            <a:off x="2524996" y="1740969"/>
            <a:ext cx="291676" cy="291676"/>
          </a:xfrm>
          <a:prstGeom prst="ellipse">
            <a:avLst/>
          </a:prstGeom>
          <a:solidFill>
            <a:schemeClr val="accent1">
              <a:lumMod val="60000"/>
              <a:lumOff val="4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9" name="标题 1"/>
          <p:cNvSpPr txBox="1"/>
          <p:nvPr/>
        </p:nvSpPr>
        <p:spPr>
          <a:xfrm rot="5229284">
            <a:off x="-351935" y="642103"/>
            <a:ext cx="1433357" cy="801627"/>
          </a:xfrm>
          <a:custGeom>
            <a:avLst/>
            <a:gdLst>
              <a:gd name="connsiteX0" fmla="*/ 0 w 1433357"/>
              <a:gd name="connsiteY0" fmla="*/ 186745 h 801627"/>
              <a:gd name="connsiteX1" fmla="*/ 14676 w 1433357"/>
              <a:gd name="connsiteY1" fmla="*/ 114055 h 801627"/>
              <a:gd name="connsiteX2" fmla="*/ 186745 w 1433357"/>
              <a:gd name="connsiteY2" fmla="*/ 0 h 801627"/>
              <a:gd name="connsiteX3" fmla="*/ 341597 w 1433357"/>
              <a:gd name="connsiteY3" fmla="*/ 82334 h 801627"/>
              <a:gd name="connsiteX4" fmla="*/ 349312 w 1433357"/>
              <a:gd name="connsiteY4" fmla="*/ 96545 h 801627"/>
              <a:gd name="connsiteX5" fmla="*/ 357678 w 1433357"/>
              <a:gd name="connsiteY5" fmla="*/ 107576 h 801627"/>
              <a:gd name="connsiteX6" fmla="*/ 424263 w 1433357"/>
              <a:gd name="connsiteY6" fmla="*/ 186699 h 801627"/>
              <a:gd name="connsiteX7" fmla="*/ 1425802 w 1433357"/>
              <a:gd name="connsiteY7" fmla="*/ 800065 h 801627"/>
              <a:gd name="connsiteX8" fmla="*/ 1433357 w 1433357"/>
              <a:gd name="connsiteY8" fmla="*/ 801627 h 801627"/>
              <a:gd name="connsiteX9" fmla="*/ 493366 w 1433357"/>
              <a:gd name="connsiteY9" fmla="*/ 754909 h 801627"/>
              <a:gd name="connsiteX10" fmla="*/ 316350 w 1433357"/>
              <a:gd name="connsiteY10" fmla="*/ 607464 h 801627"/>
              <a:gd name="connsiteX11" fmla="*/ 145744 w 1433357"/>
              <a:gd name="connsiteY11" fmla="*/ 433373 h 801627"/>
              <a:gd name="connsiteX12" fmla="*/ 66828 w 1433357"/>
              <a:gd name="connsiteY12" fmla="*/ 339596 h 801627"/>
              <a:gd name="connsiteX13" fmla="*/ 37667 w 1433357"/>
              <a:gd name="connsiteY13" fmla="*/ 301152 h 801627"/>
              <a:gd name="connsiteX14" fmla="*/ 39097 w 1433357"/>
              <a:gd name="connsiteY14" fmla="*/ 299886 h 801627"/>
              <a:gd name="connsiteX15" fmla="*/ 31893 w 1433357"/>
              <a:gd name="connsiteY15" fmla="*/ 291156 h 801627"/>
              <a:gd name="connsiteX16" fmla="*/ 0 w 1433357"/>
              <a:gd name="connsiteY16" fmla="*/ 186745 h 801627"/>
            </a:gdLst>
            <a:ahLst/>
            <a:cxnLst/>
            <a:rect l="l" t="t" r="r" b="b"/>
            <a:pathLst>
              <a:path w="1433357" h="801627">
                <a:moveTo>
                  <a:pt x="0" y="186745"/>
                </a:move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lnTo>
                  <a:pt x="1433357" y="801627"/>
                </a:lnTo>
                <a:lnTo>
                  <a:pt x="493366" y="754909"/>
                </a:lnTo>
                <a:lnTo>
                  <a:pt x="316350" y="607464"/>
                </a:lnTo>
                <a:cubicBezTo>
                  <a:pt x="257197" y="552934"/>
                  <a:pt x="200234" y="494898"/>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0" name="标题 1"/>
          <p:cNvSpPr txBox="1"/>
          <p:nvPr/>
        </p:nvSpPr>
        <p:spPr>
          <a:xfrm>
            <a:off x="4212416" y="4234436"/>
            <a:ext cx="3767169" cy="627766"/>
          </a:xfrm>
          <a:prstGeom prst="roundRect">
            <a:avLst>
              <a:gd name="adj" fmla="val 50000"/>
            </a:avLst>
          </a:prstGeom>
          <a:solidFill>
            <a:schemeClr val="tx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1" name="标题 1"/>
          <p:cNvSpPr txBox="1"/>
          <p:nvPr/>
        </p:nvSpPr>
        <p:spPr>
          <a:xfrm rot="1403819">
            <a:off x="7662336" y="4222707"/>
            <a:ext cx="651223" cy="651223"/>
          </a:xfrm>
          <a:prstGeom prst="blockArc">
            <a:avLst>
              <a:gd name="adj1" fmla="val 15661587"/>
              <a:gd name="adj2" fmla="val 3031760"/>
              <a:gd name="adj3" fmla="val 10684"/>
            </a:avLst>
          </a:prstGeom>
          <a:solidFill>
            <a:schemeClr val="tx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2" name="标题 1"/>
          <p:cNvSpPr txBox="1"/>
          <p:nvPr/>
        </p:nvSpPr>
        <p:spPr>
          <a:xfrm rot="19969868" flipH="1">
            <a:off x="3886059" y="4222707"/>
            <a:ext cx="651223" cy="651223"/>
          </a:xfrm>
          <a:prstGeom prst="blockArc">
            <a:avLst>
              <a:gd name="adj1" fmla="val 15661587"/>
              <a:gd name="adj2" fmla="val 3031760"/>
              <a:gd name="adj3" fmla="val 10684"/>
            </a:avLst>
          </a:prstGeom>
          <a:solidFill>
            <a:schemeClr val="tx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3" name="标题 1"/>
          <p:cNvSpPr txBox="1"/>
          <p:nvPr/>
        </p:nvSpPr>
        <p:spPr>
          <a:xfrm>
            <a:off x="4505345" y="4363795"/>
            <a:ext cx="3181311" cy="315259"/>
          </a:xfrm>
          <a:prstGeom prst="rect">
            <a:avLst/>
          </a:prstGeom>
          <a:noFill/>
          <a:ln>
            <a:noFill/>
          </a:ln>
        </p:spPr>
        <p:txBody>
          <a:bodyPr vert="horz" wrap="square" lIns="0" tIns="0" rIns="0" bIns="0" rtlCol="0" anchor="t"/>
          <a:lstStyle/>
          <a:p>
            <a:pPr algn="ctr">
              <a:lnSpc>
                <a:spcPct val="130000"/>
              </a:lnSpc>
            </a:pPr>
            <a:r>
              <a:rPr lang="en-US" sz="2000" dirty="0">
                <a:ln w="12700">
                  <a:noFill/>
                </a:ln>
                <a:gradFill>
                  <a:gsLst>
                    <a:gs pos="40000">
                      <a:srgbClr val="C3DEFC">
                        <a:alpha val="100000"/>
                      </a:srgbClr>
                    </a:gs>
                    <a:gs pos="100000">
                      <a:srgbClr val="FFFFFF">
                        <a:alpha val="100000"/>
                      </a:srgbClr>
                    </a:gs>
                  </a:gsLst>
                  <a:lin ang="5400000" scaled="0"/>
                </a:gradFill>
                <a:latin typeface="Times New Roman" panose="02020603050405020304" charset="0"/>
                <a:ea typeface="Source Han Sans"/>
                <a:cs typeface="Times New Roman" panose="02020603050405020304" charset="0"/>
              </a:rPr>
              <a:t>Group 10</a:t>
            </a:r>
            <a:endParaRPr lang="en-US" sz="2000" dirty="0">
              <a:ln w="12700">
                <a:noFill/>
              </a:ln>
              <a:gradFill>
                <a:gsLst>
                  <a:gs pos="40000">
                    <a:srgbClr val="C3DEFC">
                      <a:alpha val="100000"/>
                    </a:srgbClr>
                  </a:gs>
                  <a:gs pos="100000">
                    <a:srgbClr val="FFFFFF">
                      <a:alpha val="100000"/>
                    </a:srgbClr>
                  </a:gs>
                </a:gsLst>
                <a:lin ang="5400000" scaled="0"/>
              </a:gradFill>
              <a:latin typeface="Times New Roman" panose="02020603050405020304" charset="0"/>
              <a:ea typeface="Source Han Sans"/>
              <a:cs typeface="Times New Roman" panose="02020603050405020304" charset="0"/>
            </a:endParaRPr>
          </a:p>
        </p:txBody>
      </p:sp>
      <p:sp>
        <p:nvSpPr>
          <p:cNvPr id="24" name="标题 1"/>
          <p:cNvSpPr txBox="1"/>
          <p:nvPr/>
        </p:nvSpPr>
        <p:spPr>
          <a:xfrm>
            <a:off x="3628144" y="5291073"/>
            <a:ext cx="2413000" cy="1079722"/>
          </a:xfrm>
          <a:prstGeom prst="roundRect">
            <a:avLst>
              <a:gd name="adj" fmla="val 20292"/>
            </a:avLst>
          </a:prstGeom>
          <a:solidFill>
            <a:schemeClr val="tx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5" name="标题 1"/>
          <p:cNvSpPr txBox="1"/>
          <p:nvPr/>
        </p:nvSpPr>
        <p:spPr>
          <a:xfrm>
            <a:off x="6286807" y="5325731"/>
            <a:ext cx="2087179" cy="343971"/>
          </a:xfrm>
          <a:prstGeom prst="roundRect">
            <a:avLst>
              <a:gd name="adj" fmla="val 20292"/>
            </a:avLst>
          </a:prstGeom>
          <a:solidFill>
            <a:schemeClr val="tx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6" name="标题 1"/>
          <p:cNvSpPr txBox="1"/>
          <p:nvPr/>
        </p:nvSpPr>
        <p:spPr>
          <a:xfrm>
            <a:off x="6286807" y="5330753"/>
            <a:ext cx="318308" cy="318308"/>
          </a:xfrm>
          <a:prstGeom prst="ellipse">
            <a:avLst/>
          </a:prstGeom>
          <a:gradFill>
            <a:gsLst>
              <a:gs pos="10000">
                <a:schemeClr val="accent2">
                  <a:lumMod val="90000"/>
                </a:schemeClr>
              </a:gs>
              <a:gs pos="59000">
                <a:schemeClr val="accent2">
                  <a:lumMod val="20000"/>
                  <a:lumOff val="80000"/>
                </a:schemeClr>
              </a:gs>
              <a:gs pos="88000">
                <a:schemeClr val="accent2">
                  <a:lumMod val="90000"/>
                </a:schemeClr>
              </a:gs>
            </a:gsLst>
            <a:lin ang="2700000" scaled="0"/>
          </a:gradFill>
          <a:ln w="6350" cap="sq">
            <a:solidFill>
              <a:schemeClr val="bg1"/>
            </a:solid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7" name="标题 1"/>
          <p:cNvSpPr txBox="1"/>
          <p:nvPr/>
        </p:nvSpPr>
        <p:spPr>
          <a:xfrm>
            <a:off x="3695142" y="5330753"/>
            <a:ext cx="318308" cy="318308"/>
          </a:xfrm>
          <a:prstGeom prst="ellipse">
            <a:avLst/>
          </a:prstGeom>
          <a:gradFill>
            <a:gsLst>
              <a:gs pos="10000">
                <a:schemeClr val="accent2">
                  <a:lumMod val="90000"/>
                </a:schemeClr>
              </a:gs>
              <a:gs pos="59000">
                <a:schemeClr val="accent2">
                  <a:lumMod val="20000"/>
                  <a:lumOff val="80000"/>
                </a:schemeClr>
              </a:gs>
              <a:gs pos="88000">
                <a:schemeClr val="accent2">
                  <a:lumMod val="90000"/>
                </a:schemeClr>
              </a:gs>
            </a:gsLst>
            <a:lin ang="2700000" scaled="0"/>
          </a:gradFill>
          <a:ln w="6350" cap="sq">
            <a:solidFill>
              <a:schemeClr val="bg1"/>
            </a:solidFill>
            <a:miter/>
          </a:ln>
        </p:spPr>
        <p:txBody>
          <a:bodyPr vert="horz" wrap="square" lIns="91440" tIns="45720" rIns="91440" bIns="45720" rtlCol="0" anchor="ctr"/>
          <a:lstStyle/>
          <a:p>
            <a:pPr algn="ctr">
              <a:lnSpc>
                <a:spcPct val="110000"/>
              </a:lnSpc>
            </a:pPr>
            <a:endParaRPr kumimoji="1" lang="zh-CN" altLang="en-US" dirty="0">
              <a:latin typeface="Times New Roman" panose="02020603050405020304" charset="0"/>
              <a:cs typeface="Times New Roman" panose="02020603050405020304" charset="0"/>
            </a:endParaRPr>
          </a:p>
        </p:txBody>
      </p:sp>
      <p:sp>
        <p:nvSpPr>
          <p:cNvPr id="28" name="标题 1"/>
          <p:cNvSpPr txBox="1"/>
          <p:nvPr/>
        </p:nvSpPr>
        <p:spPr>
          <a:xfrm>
            <a:off x="3768142" y="5396581"/>
            <a:ext cx="172309" cy="186652"/>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29" name="标题 1"/>
          <p:cNvSpPr txBox="1"/>
          <p:nvPr/>
        </p:nvSpPr>
        <p:spPr>
          <a:xfrm>
            <a:off x="6364172" y="5408117"/>
            <a:ext cx="163579" cy="163579"/>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30" name="标题 1"/>
          <p:cNvSpPr txBox="1"/>
          <p:nvPr/>
        </p:nvSpPr>
        <p:spPr>
          <a:xfrm>
            <a:off x="2150929" y="6167525"/>
            <a:ext cx="7810453" cy="622332"/>
          </a:xfrm>
          <a:prstGeom prst="rect">
            <a:avLst/>
          </a:prstGeom>
          <a:noFill/>
          <a:ln>
            <a:noFill/>
          </a:ln>
        </p:spPr>
        <p:txBody>
          <a:bodyPr vert="horz" wrap="square" lIns="0" tIns="0" rIns="0" bIns="0" rtlCol="0" anchor="t"/>
          <a:lstStyle/>
          <a:p>
            <a:pPr algn="ctr">
              <a:lnSpc>
                <a:spcPct val="110000"/>
              </a:lnSpc>
            </a:pPr>
            <a:r>
              <a:rPr kumimoji="1" lang="en-US" altLang="zh-CN" sz="4800" dirty="0">
                <a:ln w="6350">
                  <a:solidFill>
                    <a:srgbClr val="CAEAF5">
                      <a:alpha val="100000"/>
                    </a:srgbClr>
                  </a:solidFill>
                </a:ln>
                <a:noFill/>
                <a:latin typeface="Times New Roman" panose="02020603050405020304" charset="0"/>
                <a:ea typeface="OPPOSans R"/>
                <a:cs typeface="Times New Roman" panose="02020603050405020304" charset="0"/>
              </a:rPr>
              <a:t>PowerPoint Design</a:t>
            </a:r>
            <a:endParaRPr kumimoji="1" lang="en-US" altLang="zh-CN" sz="4800" dirty="0">
              <a:ln w="6350">
                <a:solidFill>
                  <a:srgbClr val="CAEAF5">
                    <a:alpha val="100000"/>
                  </a:srgbClr>
                </a:solidFill>
              </a:ln>
              <a:noFill/>
              <a:latin typeface="Times New Roman" panose="02020603050405020304" charset="0"/>
              <a:ea typeface="OPPOSans R"/>
              <a:cs typeface="Times New Roman" panose="02020603050405020304" charset="0"/>
            </a:endParaRPr>
          </a:p>
        </p:txBody>
      </p:sp>
      <p:sp>
        <p:nvSpPr>
          <p:cNvPr id="31" name="标题 1"/>
          <p:cNvSpPr txBox="1"/>
          <p:nvPr/>
        </p:nvSpPr>
        <p:spPr>
          <a:xfrm>
            <a:off x="4110979" y="5280954"/>
            <a:ext cx="1891743" cy="1017058"/>
          </a:xfrm>
          <a:prstGeom prst="rect">
            <a:avLst/>
          </a:prstGeom>
          <a:noFill/>
          <a:ln>
            <a:noFill/>
          </a:ln>
        </p:spPr>
        <p:txBody>
          <a:bodyPr vert="horz" wrap="square" lIns="0" tIns="0" rIns="0" bIns="0" rtlCol="0" anchor="ctr"/>
          <a:lstStyle/>
          <a:p>
            <a:pPr algn="l">
              <a:lnSpc>
                <a:spcPct val="110000"/>
              </a:lnSpc>
            </a:pPr>
            <a:r>
              <a:rPr lang="en-US" sz="1700" dirty="0" err="1">
                <a:ln w="12700">
                  <a:noFill/>
                </a:ln>
                <a:solidFill>
                  <a:srgbClr val="FFFFFF">
                    <a:alpha val="100000"/>
                  </a:srgbClr>
                </a:solidFill>
                <a:latin typeface="Times New Roman" panose="02020603050405020304" charset="0"/>
                <a:ea typeface="Source Han Sans"/>
                <a:cs typeface="Times New Roman" panose="02020603050405020304" charset="0"/>
              </a:rPr>
              <a:t>LiuLiu</a:t>
            </a:r>
            <a:r>
              <a:rPr lang="zh-CN" sz="1700" dirty="0">
                <a:ln w="12700">
                  <a:noFill/>
                </a:ln>
                <a:solidFill>
                  <a:srgbClr val="FFFFFF">
                    <a:alpha val="100000"/>
                  </a:srgbClr>
                </a:solidFill>
                <a:latin typeface="Times New Roman" panose="02020603050405020304" charset="0"/>
                <a:ea typeface="Source Han Sans"/>
                <a:cs typeface="Times New Roman" panose="02020603050405020304" charset="0"/>
              </a:rPr>
              <a:t>、</a:t>
            </a:r>
            <a:r>
              <a:rPr lang="en-US" altLang="zh-CN" sz="1700" dirty="0" err="1">
                <a:ln w="12700">
                  <a:noFill/>
                </a:ln>
                <a:solidFill>
                  <a:srgbClr val="FFFFFF">
                    <a:alpha val="100000"/>
                  </a:srgbClr>
                </a:solidFill>
                <a:latin typeface="Times New Roman" panose="02020603050405020304" charset="0"/>
                <a:ea typeface="Source Han Sans"/>
                <a:cs typeface="Times New Roman" panose="02020603050405020304" charset="0"/>
              </a:rPr>
              <a:t>BianBingzhi</a:t>
            </a:r>
            <a:r>
              <a:rPr lang="zh-CN" sz="1700" dirty="0">
                <a:ln w="12700">
                  <a:noFill/>
                </a:ln>
                <a:solidFill>
                  <a:srgbClr val="FFFFFF">
                    <a:alpha val="100000"/>
                  </a:srgbClr>
                </a:solidFill>
                <a:latin typeface="Times New Roman" panose="02020603050405020304" charset="0"/>
                <a:ea typeface="Source Han Sans"/>
                <a:cs typeface="Times New Roman" panose="02020603050405020304" charset="0"/>
              </a:rPr>
              <a:t>、</a:t>
            </a:r>
            <a:r>
              <a:rPr lang="en-US" altLang="zh-CN" sz="1700" dirty="0" err="1">
                <a:ln w="12700">
                  <a:noFill/>
                </a:ln>
                <a:solidFill>
                  <a:srgbClr val="FFFFFF">
                    <a:alpha val="100000"/>
                  </a:srgbClr>
                </a:solidFill>
                <a:latin typeface="Times New Roman" panose="02020603050405020304" charset="0"/>
                <a:ea typeface="Source Han Sans"/>
                <a:cs typeface="Times New Roman" panose="02020603050405020304" charset="0"/>
              </a:rPr>
              <a:t>FangXiao</a:t>
            </a:r>
            <a:r>
              <a:rPr lang="zh-CN" sz="1700" dirty="0">
                <a:ln w="12700">
                  <a:noFill/>
                </a:ln>
                <a:solidFill>
                  <a:srgbClr val="FFFFFF">
                    <a:alpha val="100000"/>
                  </a:srgbClr>
                </a:solidFill>
                <a:latin typeface="Times New Roman" panose="02020603050405020304" charset="0"/>
                <a:ea typeface="Source Han Sans"/>
                <a:cs typeface="Times New Roman" panose="02020603050405020304" charset="0"/>
              </a:rPr>
              <a:t>、</a:t>
            </a:r>
            <a:r>
              <a:rPr lang="en-US" altLang="zh-CN" sz="1700" dirty="0" err="1">
                <a:ln w="12700">
                  <a:noFill/>
                </a:ln>
                <a:solidFill>
                  <a:srgbClr val="FFFFFF">
                    <a:alpha val="100000"/>
                  </a:srgbClr>
                </a:solidFill>
                <a:latin typeface="Times New Roman" panose="02020603050405020304" charset="0"/>
                <a:ea typeface="Source Han Sans"/>
                <a:cs typeface="Times New Roman" panose="02020603050405020304" charset="0"/>
              </a:rPr>
              <a:t>SunPenglin</a:t>
            </a:r>
            <a:r>
              <a:rPr lang="zh-CN" altLang="en-US" sz="1700" dirty="0">
                <a:ln w="12700">
                  <a:noFill/>
                </a:ln>
                <a:solidFill>
                  <a:srgbClr val="FFFFFF">
                    <a:alpha val="100000"/>
                  </a:srgbClr>
                </a:solidFill>
                <a:latin typeface="Times New Roman" panose="02020603050405020304" charset="0"/>
                <a:ea typeface="Source Han Sans"/>
                <a:cs typeface="Times New Roman" panose="02020603050405020304" charset="0"/>
              </a:rPr>
              <a:t>、</a:t>
            </a:r>
            <a:r>
              <a:rPr lang="en-US" altLang="zh-CN" sz="1700" dirty="0" err="1">
                <a:ln w="12700">
                  <a:noFill/>
                </a:ln>
                <a:solidFill>
                  <a:srgbClr val="FFFFFF">
                    <a:alpha val="100000"/>
                  </a:srgbClr>
                </a:solidFill>
                <a:latin typeface="Times New Roman" panose="02020603050405020304" charset="0"/>
                <a:ea typeface="Source Han Sans"/>
                <a:cs typeface="Times New Roman" panose="02020603050405020304" charset="0"/>
              </a:rPr>
              <a:t>XieHaoHua</a:t>
            </a:r>
            <a:endParaRPr dirty="0">
              <a:latin typeface="Times New Roman" panose="02020603050405020304" charset="0"/>
              <a:cs typeface="Times New Roman" panose="02020603050405020304" charset="0"/>
            </a:endParaRPr>
          </a:p>
        </p:txBody>
      </p:sp>
      <p:sp>
        <p:nvSpPr>
          <p:cNvPr id="33" name="标题 1"/>
          <p:cNvSpPr txBox="1"/>
          <p:nvPr/>
        </p:nvSpPr>
        <p:spPr>
          <a:xfrm>
            <a:off x="7010479" y="5341756"/>
            <a:ext cx="856297" cy="261918"/>
          </a:xfrm>
          <a:prstGeom prst="rect">
            <a:avLst/>
          </a:prstGeom>
          <a:noFill/>
          <a:ln>
            <a:noFill/>
          </a:ln>
        </p:spPr>
        <p:txBody>
          <a:bodyPr vert="horz" wrap="square" lIns="0" tIns="0" rIns="0" bIns="0" rtlCol="0" anchor="ctr"/>
          <a:lstStyle/>
          <a:p>
            <a:pPr algn="l">
              <a:lnSpc>
                <a:spcPct val="110000"/>
              </a:lnSpc>
            </a:pPr>
            <a:r>
              <a:rPr lang="en-US" sz="1700" dirty="0">
                <a:ln w="12700">
                  <a:noFill/>
                </a:ln>
                <a:solidFill>
                  <a:srgbClr val="FFFFFF">
                    <a:alpha val="100000"/>
                  </a:srgbClr>
                </a:solidFill>
                <a:latin typeface="Times New Roman" panose="02020603050405020304" charset="0"/>
                <a:ea typeface="Source Han Sans"/>
                <a:cs typeface="Times New Roman" panose="02020603050405020304" charset="0"/>
              </a:rPr>
              <a:t>2025.4.9</a:t>
            </a:r>
            <a:endParaRPr lang="en-US" sz="1700" dirty="0">
              <a:ln w="12700">
                <a:noFill/>
              </a:ln>
              <a:solidFill>
                <a:srgbClr val="FFFFFF">
                  <a:alpha val="100000"/>
                </a:srgbClr>
              </a:solidFill>
              <a:latin typeface="Times New Roman" panose="02020603050405020304" charset="0"/>
              <a:ea typeface="Source Han Sans"/>
              <a:cs typeface="Times New Roman" panose="020206030504050203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35"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pic>
        <p:nvPicPr>
          <p:cNvPr id="36" name="图片 35"/>
          <p:cNvPicPr>
            <a:picLocks noChangeAspect="1"/>
          </p:cNvPicPr>
          <p:nvPr/>
        </p:nvPicPr>
        <p:blipFill>
          <a:blip r:embed="rId1"/>
          <a:srcRect l="30983" r="30983"/>
          <a:stretch>
            <a:fillRect/>
          </a:stretch>
        </p:blipFill>
        <p:spPr>
          <a:xfrm>
            <a:off x="660400" y="1564427"/>
            <a:ext cx="3062369" cy="4512371"/>
          </a:xfrm>
          <a:custGeom>
            <a:avLst/>
            <a:gdLst/>
            <a:ahLst/>
            <a:cxnLst/>
            <a:rect l="l" t="t" r="r" b="b"/>
            <a:pathLst>
              <a:path w="3062369" h="4512371">
                <a:moveTo>
                  <a:pt x="137500" y="0"/>
                </a:moveTo>
                <a:lnTo>
                  <a:pt x="2924869" y="0"/>
                </a:lnTo>
                <a:cubicBezTo>
                  <a:pt x="3000808" y="0"/>
                  <a:pt x="3062369" y="61561"/>
                  <a:pt x="3062369" y="137500"/>
                </a:cubicBezTo>
                <a:lnTo>
                  <a:pt x="3062369" y="4374871"/>
                </a:lnTo>
                <a:cubicBezTo>
                  <a:pt x="3062369" y="4450810"/>
                  <a:pt x="3000808" y="4512371"/>
                  <a:pt x="2924869" y="4512371"/>
                </a:cubicBezTo>
                <a:lnTo>
                  <a:pt x="137500" y="4512371"/>
                </a:lnTo>
                <a:cubicBezTo>
                  <a:pt x="61561" y="4512371"/>
                  <a:pt x="0" y="4450810"/>
                  <a:pt x="0" y="4374871"/>
                </a:cubicBezTo>
                <a:lnTo>
                  <a:pt x="0" y="137500"/>
                </a:lnTo>
                <a:cubicBezTo>
                  <a:pt x="0" y="61561"/>
                  <a:pt x="61561" y="0"/>
                  <a:pt x="137500" y="0"/>
                </a:cubicBezTo>
                <a:close/>
              </a:path>
            </a:pathLst>
          </a:custGeom>
          <a:noFill/>
          <a:ln>
            <a:noFill/>
          </a:ln>
        </p:spPr>
      </p:pic>
      <p:sp>
        <p:nvSpPr>
          <p:cNvPr id="37" name="标题 1"/>
          <p:cNvSpPr txBox="1"/>
          <p:nvPr/>
        </p:nvSpPr>
        <p:spPr>
          <a:xfrm>
            <a:off x="4335966" y="2427349"/>
            <a:ext cx="7116894" cy="1275970"/>
          </a:xfrm>
          <a:prstGeom prst="rect">
            <a:avLst/>
          </a:prstGeom>
          <a:noFill/>
          <a:ln>
            <a:noFill/>
          </a:ln>
        </p:spPr>
        <p:txBody>
          <a:bodyPr vert="horz" wrap="square" lIns="0" tIns="0" rIns="0" bIns="0" rtlCol="0" anchor="t"/>
          <a:lstStyle/>
          <a:p>
            <a:pPr algn="l">
              <a:lnSpc>
                <a:spcPct val="150000"/>
              </a:lnSpc>
            </a:pPr>
            <a:r>
              <a:rPr kumimoji="1" lang="en-US" altLang="zh-CN" sz="1145">
                <a:ln w="12700">
                  <a:noFill/>
                </a:ln>
                <a:solidFill>
                  <a:srgbClr val="000000">
                    <a:alpha val="100000"/>
                  </a:srgbClr>
                </a:solidFill>
                <a:latin typeface="Times New Roman" panose="02020603050405020304" charset="0"/>
                <a:ea typeface="Source Han Sans"/>
                <a:cs typeface="Times New Roman" panose="02020603050405020304" charset="0"/>
              </a:rPr>
              <a:t>The dataset used is the Pima Indians Diabetes Database, obtained from the National Institute of Diabetes and Digestive and Kidney Diseases and published on Kaggle.
It contains medical diagnostic data from female patients of Pima Indian heritage, aiming to predict the onset of diabetes within five years based on diagnostic measurements.
The dataset includes 768 instances with 8 numerical medical predictors and 1 binary class variable (diabetes diagnosis).</a:t>
            </a:r>
            <a:endParaRPr kumimoji="1" lang="en-US" altLang="zh-CN" sz="1145">
              <a:ln w="12700">
                <a:noFill/>
              </a:ln>
              <a:solidFill>
                <a:srgbClr val="000000">
                  <a:alpha val="100000"/>
                </a:srgbClr>
              </a:solidFill>
              <a:latin typeface="Times New Roman" panose="02020603050405020304" charset="0"/>
              <a:ea typeface="Source Han Sans"/>
              <a:cs typeface="Times New Roman" panose="02020603050405020304" charset="0"/>
            </a:endParaRPr>
          </a:p>
        </p:txBody>
      </p:sp>
      <p:sp>
        <p:nvSpPr>
          <p:cNvPr id="38" name="标题 1"/>
          <p:cNvSpPr txBox="1"/>
          <p:nvPr/>
        </p:nvSpPr>
        <p:spPr>
          <a:xfrm>
            <a:off x="4112305" y="2190857"/>
            <a:ext cx="52463" cy="464819"/>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9" name="标题 1"/>
          <p:cNvSpPr txBox="1"/>
          <p:nvPr/>
        </p:nvSpPr>
        <p:spPr>
          <a:xfrm>
            <a:off x="4081780" y="2190857"/>
            <a:ext cx="113512" cy="113512"/>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0" name="标题 1"/>
          <p:cNvSpPr txBox="1"/>
          <p:nvPr/>
        </p:nvSpPr>
        <p:spPr>
          <a:xfrm>
            <a:off x="4335966" y="2063643"/>
            <a:ext cx="7116894" cy="389614"/>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rPr>
              <a:t>Pima Indians Diabetes Database</a:t>
            </a:r>
            <a:endPar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41" name="标题 1"/>
          <p:cNvSpPr txBox="1"/>
          <p:nvPr/>
        </p:nvSpPr>
        <p:spPr>
          <a:xfrm>
            <a:off x="4335966" y="4484750"/>
            <a:ext cx="7116894" cy="127597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Times New Roman" panose="02020603050405020304" charset="0"/>
                <a:ea typeface="Source Han Sans"/>
                <a:cs typeface="Times New Roman" panose="02020603050405020304" charset="0"/>
              </a:rPr>
              <a:t>The dataset features include Pregnancies, BloodPressure, SkinThickness, Insulin, BMI, DiabetesPedigreeFunction, Age, and Outcome.
All patients are females of at least 21 years old, from the Pima Indian heritage group. The dataset is widely used for binary classification tasks in machine learning.</a:t>
            </a:r>
            <a:endParaRPr kumimoji="1" lang="en-US" altLang="zh-CN" sz="1400">
              <a:ln w="12700">
                <a:noFill/>
              </a:ln>
              <a:solidFill>
                <a:srgbClr val="000000">
                  <a:alpha val="100000"/>
                </a:srgbClr>
              </a:solidFill>
              <a:latin typeface="Times New Roman" panose="02020603050405020304" charset="0"/>
              <a:ea typeface="Source Han Sans"/>
              <a:cs typeface="Times New Roman" panose="02020603050405020304" charset="0"/>
            </a:endParaRPr>
          </a:p>
        </p:txBody>
      </p:sp>
      <p:sp>
        <p:nvSpPr>
          <p:cNvPr id="42" name="标题 1"/>
          <p:cNvSpPr txBox="1"/>
          <p:nvPr/>
        </p:nvSpPr>
        <p:spPr>
          <a:xfrm>
            <a:off x="4112305" y="4248257"/>
            <a:ext cx="52463" cy="464819"/>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3" name="标题 1"/>
          <p:cNvSpPr txBox="1"/>
          <p:nvPr/>
        </p:nvSpPr>
        <p:spPr>
          <a:xfrm>
            <a:off x="4081780" y="4248257"/>
            <a:ext cx="113512" cy="113512"/>
          </a:xfrm>
          <a:prstGeom prst="ellips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4" name="标题 1"/>
          <p:cNvSpPr txBox="1"/>
          <p:nvPr/>
        </p:nvSpPr>
        <p:spPr>
          <a:xfrm>
            <a:off x="4335966" y="4121043"/>
            <a:ext cx="7116894" cy="389614"/>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rPr>
              <a:t>Key Dataset Details</a:t>
            </a:r>
            <a:endPar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45"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Source of the Dataset</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46"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7"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49"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50" name="标题 1"/>
          <p:cNvSpPr txBox="1"/>
          <p:nvPr/>
        </p:nvSpPr>
        <p:spPr>
          <a:xfrm>
            <a:off x="947205" y="1783916"/>
            <a:ext cx="2463724" cy="679648"/>
          </a:xfrm>
          <a:custGeom>
            <a:avLst/>
            <a:gdLst>
              <a:gd name="connsiteX0" fmla="*/ 719138 w 9429750"/>
              <a:gd name="connsiteY0" fmla="*/ 2190750 h 2591431"/>
              <a:gd name="connsiteX1" fmla="*/ 1245965 w 9429750"/>
              <a:gd name="connsiteY1" fmla="*/ 2190750 h 2591431"/>
              <a:gd name="connsiteX2" fmla="*/ 1309021 w 9429750"/>
              <a:gd name="connsiteY2" fmla="*/ 2235803 h 2591431"/>
              <a:gd name="connsiteX3" fmla="*/ 1649921 w 9429750"/>
              <a:gd name="connsiteY3" fmla="*/ 2584037 h 2591431"/>
              <a:gd name="connsiteX4" fmla="*/ 1739703 w 9429750"/>
              <a:gd name="connsiteY4" fmla="*/ 2555234 h 2591431"/>
              <a:gd name="connsiteX5" fmla="*/ 1744409 w 9429750"/>
              <a:gd name="connsiteY5" fmla="*/ 2506028 h 2591431"/>
              <a:gd name="connsiteX6" fmla="*/ 1874139 w 9429750"/>
              <a:gd name="connsiteY6" fmla="*/ 2195417 h 2591431"/>
              <a:gd name="connsiteX7" fmla="*/ 1898618 w 9429750"/>
              <a:gd name="connsiteY7" fmla="*/ 2190750 h 2591431"/>
              <a:gd name="connsiteX8" fmla="*/ 8710612 w 9429750"/>
              <a:gd name="connsiteY8" fmla="*/ 2190750 h 2591431"/>
              <a:gd name="connsiteX9" fmla="*/ 9429750 w 9429750"/>
              <a:gd name="connsiteY9" fmla="*/ 1471613 h 2591431"/>
              <a:gd name="connsiteX10" fmla="*/ 9429750 w 9429750"/>
              <a:gd name="connsiteY10" fmla="*/ 719138 h 2591431"/>
              <a:gd name="connsiteX11" fmla="*/ 8710612 w 9429750"/>
              <a:gd name="connsiteY11" fmla="*/ 0 h 2591431"/>
              <a:gd name="connsiteX12" fmla="*/ 719138 w 9429750"/>
              <a:gd name="connsiteY12" fmla="*/ 0 h 2591431"/>
              <a:gd name="connsiteX13" fmla="*/ 0 w 9429750"/>
              <a:gd name="connsiteY13" fmla="*/ 719138 h 2591431"/>
              <a:gd name="connsiteX14" fmla="*/ 0 w 9429750"/>
              <a:gd name="connsiteY14" fmla="*/ 1471613 h 2591431"/>
              <a:gd name="connsiteX15" fmla="*/ 719138 w 9429750"/>
              <a:gd name="connsiteY15" fmla="*/ 2190750 h 2591431"/>
            </a:gdLst>
            <a:ahLst/>
            <a:cxnLst/>
            <a:rect l="l" t="t" r="r" b="b"/>
            <a:pathLst>
              <a:path w="9429750" h="2591431">
                <a:moveTo>
                  <a:pt x="719138" y="2190750"/>
                </a:moveTo>
                <a:lnTo>
                  <a:pt x="1245965" y="2190750"/>
                </a:lnTo>
                <a:cubicBezTo>
                  <a:pt x="1274445" y="2190760"/>
                  <a:pt x="1299782" y="2208857"/>
                  <a:pt x="1309021" y="2235803"/>
                </a:cubicBezTo>
                <a:cubicBezTo>
                  <a:pt x="1372362" y="2413064"/>
                  <a:pt x="1528096" y="2522791"/>
                  <a:pt x="1649921" y="2584037"/>
                </a:cubicBezTo>
                <a:cubicBezTo>
                  <a:pt x="1682668" y="2600878"/>
                  <a:pt x="1722863" y="2587981"/>
                  <a:pt x="1739703" y="2555234"/>
                </a:cubicBezTo>
                <a:cubicBezTo>
                  <a:pt x="1747523" y="2540041"/>
                  <a:pt x="1749209" y="2522430"/>
                  <a:pt x="1744409" y="2506028"/>
                </a:cubicBezTo>
                <a:cubicBezTo>
                  <a:pt x="1712500" y="2400300"/>
                  <a:pt x="1710785" y="2262950"/>
                  <a:pt x="1874139" y="2195417"/>
                </a:cubicBezTo>
                <a:cubicBezTo>
                  <a:pt x="1881912" y="2192255"/>
                  <a:pt x="1890227" y="2190664"/>
                  <a:pt x="1898618" y="2190750"/>
                </a:cubicBezTo>
                <a:lnTo>
                  <a:pt x="8710612" y="2190750"/>
                </a:lnTo>
                <a:cubicBezTo>
                  <a:pt x="9107786" y="2190750"/>
                  <a:pt x="9429750" y="1868777"/>
                  <a:pt x="9429750" y="1471613"/>
                </a:cubicBezTo>
                <a:lnTo>
                  <a:pt x="9429750" y="719138"/>
                </a:lnTo>
                <a:cubicBezTo>
                  <a:pt x="9429750" y="321969"/>
                  <a:pt x="9107786" y="0"/>
                  <a:pt x="8710612" y="0"/>
                </a:cubicBezTo>
                <a:lnTo>
                  <a:pt x="719138" y="0"/>
                </a:lnTo>
                <a:cubicBezTo>
                  <a:pt x="321969" y="0"/>
                  <a:pt x="0" y="321969"/>
                  <a:pt x="0" y="719138"/>
                </a:cubicBezTo>
                <a:lnTo>
                  <a:pt x="0" y="1471613"/>
                </a:lnTo>
                <a:cubicBezTo>
                  <a:pt x="0" y="1868777"/>
                  <a:pt x="321969" y="2190750"/>
                  <a:pt x="719138" y="2190750"/>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51" name="标题 1"/>
          <p:cNvSpPr txBox="1"/>
          <p:nvPr/>
        </p:nvSpPr>
        <p:spPr>
          <a:xfrm>
            <a:off x="1117117" y="1903513"/>
            <a:ext cx="2123900" cy="339824"/>
          </a:xfrm>
          <a:prstGeom prst="rect">
            <a:avLst/>
          </a:prstGeom>
          <a:noFill/>
          <a:ln>
            <a:noFill/>
          </a:ln>
        </p:spPr>
        <p:txBody>
          <a:bodyPr vert="horz" wrap="none" lIns="0" tIns="0" rIns="0" bIns="0" rtlCol="0" anchor="ctr"/>
          <a:lstStyle/>
          <a:p>
            <a:pPr algn="l">
              <a:lnSpc>
                <a:spcPct val="110000"/>
              </a:lnSpc>
            </a:pPr>
            <a:r>
              <a:rPr kumimoji="1" lang="en-US" altLang="zh-CN" sz="1600">
                <a:ln w="12700">
                  <a:noFill/>
                </a:ln>
                <a:solidFill>
                  <a:srgbClr val="FFFFFF">
                    <a:alpha val="100000"/>
                  </a:srgbClr>
                </a:solidFill>
                <a:latin typeface="Times New Roman" panose="02020603050405020304" charset="0"/>
                <a:ea typeface="OPPOSans L"/>
                <a:cs typeface="Times New Roman" panose="02020603050405020304" charset="0"/>
              </a:rPr>
              <a:t>STEP. 01 </a:t>
            </a:r>
            <a:endParaRPr kumimoji="1" lang="en-US" altLang="zh-CN" sz="1600">
              <a:ln w="12700">
                <a:noFill/>
              </a:ln>
              <a:solidFill>
                <a:srgbClr val="FFFFFF">
                  <a:alpha val="100000"/>
                </a:srgbClr>
              </a:solidFill>
              <a:latin typeface="Times New Roman" panose="02020603050405020304" charset="0"/>
              <a:ea typeface="OPPOSans L"/>
              <a:cs typeface="Times New Roman" panose="02020603050405020304" charset="0"/>
            </a:endParaRPr>
          </a:p>
        </p:txBody>
      </p:sp>
      <p:sp>
        <p:nvSpPr>
          <p:cNvPr id="52" name="标题 1"/>
          <p:cNvSpPr txBox="1"/>
          <p:nvPr/>
        </p:nvSpPr>
        <p:spPr>
          <a:xfrm>
            <a:off x="6612851" y="1783916"/>
            <a:ext cx="2463724" cy="679648"/>
          </a:xfrm>
          <a:custGeom>
            <a:avLst/>
            <a:gdLst>
              <a:gd name="connsiteX0" fmla="*/ 719138 w 9429750"/>
              <a:gd name="connsiteY0" fmla="*/ 2190750 h 2591431"/>
              <a:gd name="connsiteX1" fmla="*/ 1245965 w 9429750"/>
              <a:gd name="connsiteY1" fmla="*/ 2190750 h 2591431"/>
              <a:gd name="connsiteX2" fmla="*/ 1309021 w 9429750"/>
              <a:gd name="connsiteY2" fmla="*/ 2235803 h 2591431"/>
              <a:gd name="connsiteX3" fmla="*/ 1649921 w 9429750"/>
              <a:gd name="connsiteY3" fmla="*/ 2584037 h 2591431"/>
              <a:gd name="connsiteX4" fmla="*/ 1739703 w 9429750"/>
              <a:gd name="connsiteY4" fmla="*/ 2555234 h 2591431"/>
              <a:gd name="connsiteX5" fmla="*/ 1744409 w 9429750"/>
              <a:gd name="connsiteY5" fmla="*/ 2506028 h 2591431"/>
              <a:gd name="connsiteX6" fmla="*/ 1874139 w 9429750"/>
              <a:gd name="connsiteY6" fmla="*/ 2195417 h 2591431"/>
              <a:gd name="connsiteX7" fmla="*/ 1898618 w 9429750"/>
              <a:gd name="connsiteY7" fmla="*/ 2190750 h 2591431"/>
              <a:gd name="connsiteX8" fmla="*/ 8710612 w 9429750"/>
              <a:gd name="connsiteY8" fmla="*/ 2190750 h 2591431"/>
              <a:gd name="connsiteX9" fmla="*/ 9429750 w 9429750"/>
              <a:gd name="connsiteY9" fmla="*/ 1471613 h 2591431"/>
              <a:gd name="connsiteX10" fmla="*/ 9429750 w 9429750"/>
              <a:gd name="connsiteY10" fmla="*/ 719138 h 2591431"/>
              <a:gd name="connsiteX11" fmla="*/ 8710612 w 9429750"/>
              <a:gd name="connsiteY11" fmla="*/ 0 h 2591431"/>
              <a:gd name="connsiteX12" fmla="*/ 719138 w 9429750"/>
              <a:gd name="connsiteY12" fmla="*/ 0 h 2591431"/>
              <a:gd name="connsiteX13" fmla="*/ 0 w 9429750"/>
              <a:gd name="connsiteY13" fmla="*/ 719138 h 2591431"/>
              <a:gd name="connsiteX14" fmla="*/ 0 w 9429750"/>
              <a:gd name="connsiteY14" fmla="*/ 1471613 h 2591431"/>
              <a:gd name="connsiteX15" fmla="*/ 719138 w 9429750"/>
              <a:gd name="connsiteY15" fmla="*/ 2190750 h 2591431"/>
            </a:gdLst>
            <a:ahLst/>
            <a:cxnLst/>
            <a:rect l="l" t="t" r="r" b="b"/>
            <a:pathLst>
              <a:path w="9429750" h="2591431">
                <a:moveTo>
                  <a:pt x="719138" y="2190750"/>
                </a:moveTo>
                <a:lnTo>
                  <a:pt x="1245965" y="2190750"/>
                </a:lnTo>
                <a:cubicBezTo>
                  <a:pt x="1274445" y="2190760"/>
                  <a:pt x="1299782" y="2208857"/>
                  <a:pt x="1309021" y="2235803"/>
                </a:cubicBezTo>
                <a:cubicBezTo>
                  <a:pt x="1372362" y="2413064"/>
                  <a:pt x="1528096" y="2522791"/>
                  <a:pt x="1649921" y="2584037"/>
                </a:cubicBezTo>
                <a:cubicBezTo>
                  <a:pt x="1682668" y="2600878"/>
                  <a:pt x="1722863" y="2587981"/>
                  <a:pt x="1739703" y="2555234"/>
                </a:cubicBezTo>
                <a:cubicBezTo>
                  <a:pt x="1747523" y="2540041"/>
                  <a:pt x="1749209" y="2522430"/>
                  <a:pt x="1744409" y="2506028"/>
                </a:cubicBezTo>
                <a:cubicBezTo>
                  <a:pt x="1712500" y="2400300"/>
                  <a:pt x="1710785" y="2262950"/>
                  <a:pt x="1874139" y="2195417"/>
                </a:cubicBezTo>
                <a:cubicBezTo>
                  <a:pt x="1881912" y="2192255"/>
                  <a:pt x="1890227" y="2190664"/>
                  <a:pt x="1898618" y="2190750"/>
                </a:cubicBezTo>
                <a:lnTo>
                  <a:pt x="8710612" y="2190750"/>
                </a:lnTo>
                <a:cubicBezTo>
                  <a:pt x="9107786" y="2190750"/>
                  <a:pt x="9429750" y="1868777"/>
                  <a:pt x="9429750" y="1471613"/>
                </a:cubicBezTo>
                <a:lnTo>
                  <a:pt x="9429750" y="719138"/>
                </a:lnTo>
                <a:cubicBezTo>
                  <a:pt x="9429750" y="321969"/>
                  <a:pt x="9107786" y="0"/>
                  <a:pt x="8710612" y="0"/>
                </a:cubicBezTo>
                <a:lnTo>
                  <a:pt x="719138" y="0"/>
                </a:lnTo>
                <a:cubicBezTo>
                  <a:pt x="321969" y="0"/>
                  <a:pt x="0" y="321969"/>
                  <a:pt x="0" y="719138"/>
                </a:cubicBezTo>
                <a:lnTo>
                  <a:pt x="0" y="1471613"/>
                </a:lnTo>
                <a:cubicBezTo>
                  <a:pt x="0" y="1868777"/>
                  <a:pt x="321969" y="2190750"/>
                  <a:pt x="719138" y="2190750"/>
                </a:cubicBezTo>
                <a:close/>
              </a:path>
            </a:pathLst>
          </a:custGeom>
          <a:solidFill>
            <a:schemeClr val="accent2"/>
          </a:solidFill>
          <a:ln cap="flat">
            <a:noFill/>
            <a:prstDash val="solid"/>
            <a:miter/>
          </a:ln>
        </p:spPr>
        <p:txBody>
          <a:bodyPr vert="horz" wrap="square" lIns="91440" tIns="45720" rIns="91440" bIns="45720" rtlCol="0" anchor="ctr"/>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53" name="标题 1"/>
          <p:cNvSpPr txBox="1"/>
          <p:nvPr/>
        </p:nvSpPr>
        <p:spPr>
          <a:xfrm>
            <a:off x="6782763" y="1903513"/>
            <a:ext cx="2123900" cy="339824"/>
          </a:xfrm>
          <a:prstGeom prst="rect">
            <a:avLst/>
          </a:prstGeom>
          <a:noFill/>
          <a:ln>
            <a:noFill/>
          </a:ln>
        </p:spPr>
        <p:txBody>
          <a:bodyPr vert="horz" wrap="none" lIns="0" tIns="0" rIns="0" bIns="0" rtlCol="0" anchor="ctr"/>
          <a:lstStyle/>
          <a:p>
            <a:pPr algn="l">
              <a:lnSpc>
                <a:spcPct val="110000"/>
              </a:lnSpc>
            </a:pPr>
            <a:r>
              <a:rPr kumimoji="1" lang="en-US" altLang="zh-CN" sz="1600">
                <a:ln w="12700">
                  <a:noFill/>
                </a:ln>
                <a:solidFill>
                  <a:srgbClr val="FFFFFF">
                    <a:alpha val="100000"/>
                  </a:srgbClr>
                </a:solidFill>
                <a:latin typeface="Times New Roman" panose="02020603050405020304" charset="0"/>
                <a:ea typeface="OPPOSans L"/>
                <a:cs typeface="Times New Roman" panose="02020603050405020304" charset="0"/>
              </a:rPr>
              <a:t>STEP. 02</a:t>
            </a:r>
            <a:endParaRPr kumimoji="1" lang="en-US" altLang="zh-CN" sz="1600">
              <a:ln w="12700">
                <a:noFill/>
              </a:ln>
              <a:solidFill>
                <a:srgbClr val="FFFFFF">
                  <a:alpha val="100000"/>
                </a:srgbClr>
              </a:solidFill>
              <a:latin typeface="Times New Roman" panose="02020603050405020304" charset="0"/>
              <a:ea typeface="OPPOSans L"/>
              <a:cs typeface="Times New Roman" panose="02020603050405020304" charset="0"/>
            </a:endParaRPr>
          </a:p>
        </p:txBody>
      </p:sp>
      <p:cxnSp>
        <p:nvCxnSpPr>
          <p:cNvPr id="54" name="标题 1"/>
          <p:cNvCxnSpPr/>
          <p:nvPr/>
        </p:nvCxnSpPr>
        <p:spPr>
          <a:xfrm>
            <a:off x="973333" y="5473471"/>
            <a:ext cx="5688000" cy="0"/>
          </a:xfrm>
          <a:prstGeom prst="line">
            <a:avLst/>
          </a:prstGeom>
          <a:noFill/>
          <a:ln w="12700" cap="sq">
            <a:solidFill>
              <a:schemeClr val="bg1">
                <a:lumMod val="85000"/>
              </a:schemeClr>
            </a:solidFill>
            <a:round/>
            <a:headEnd type="none"/>
            <a:tailEnd type="none"/>
          </a:ln>
        </p:spPr>
      </p:cxnSp>
      <p:sp>
        <p:nvSpPr>
          <p:cNvPr id="55" name="标题 1"/>
          <p:cNvSpPr txBox="1"/>
          <p:nvPr/>
        </p:nvSpPr>
        <p:spPr>
          <a:xfrm>
            <a:off x="6612851" y="5419471"/>
            <a:ext cx="108000" cy="108000"/>
          </a:xfrm>
          <a:prstGeom prst="ellipse">
            <a:avLst/>
          </a:prstGeom>
          <a:solidFill>
            <a:schemeClr val="bg1">
              <a:lumMod val="8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6" name="标题 1"/>
          <p:cNvSpPr txBox="1"/>
          <p:nvPr/>
        </p:nvSpPr>
        <p:spPr>
          <a:xfrm>
            <a:off x="947205" y="5419471"/>
            <a:ext cx="108000" cy="108000"/>
          </a:xfrm>
          <a:prstGeom prst="ellipse">
            <a:avLst/>
          </a:prstGeom>
          <a:solidFill>
            <a:schemeClr val="bg1">
              <a:lumMod val="8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7" name="标题 1"/>
          <p:cNvSpPr txBox="1"/>
          <p:nvPr/>
        </p:nvSpPr>
        <p:spPr>
          <a:xfrm>
            <a:off x="947205" y="2583161"/>
            <a:ext cx="4647115" cy="792000"/>
          </a:xfrm>
          <a:prstGeom prst="rect">
            <a:avLst/>
          </a:prstGeom>
          <a:noFill/>
          <a:ln>
            <a:noFill/>
          </a:ln>
        </p:spPr>
        <p:txBody>
          <a:bodyPr vert="horz" wrap="none" lIns="0" tIns="0" rIns="0" bIns="0" rtlCol="0" anchor="ctr"/>
          <a:lstStyle/>
          <a:p>
            <a:pPr algn="l">
              <a:lnSpc>
                <a:spcPct val="110000"/>
              </a:lnSpc>
            </a:pPr>
            <a:r>
              <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rPr>
              <a:t>Feature Details</a:t>
            </a:r>
            <a:endPar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58" name="标题 1"/>
          <p:cNvSpPr txBox="1"/>
          <p:nvPr/>
        </p:nvSpPr>
        <p:spPr>
          <a:xfrm>
            <a:off x="947205" y="3375162"/>
            <a:ext cx="4647115" cy="1440000"/>
          </a:xfrm>
          <a:prstGeom prst="rect">
            <a:avLst/>
          </a:prstGeom>
          <a:noFill/>
          <a:ln>
            <a:noFill/>
          </a:ln>
        </p:spPr>
        <p:txBody>
          <a:bodyPr vert="horz" wrap="square" lIns="0" tIns="0" rIns="0" bIns="0" rtlCol="0" anchor="t"/>
          <a:lstStyle/>
          <a:p>
            <a:pPr algn="l">
              <a:lnSpc>
                <a:spcPct val="150000"/>
              </a:lnSpc>
            </a:pPr>
            <a:r>
              <a:rPr kumimoji="1" lang="en-US" altLang="zh-CN" sz="795" dirty="0">
                <a:ln w="12700">
                  <a:noFill/>
                </a:ln>
                <a:solidFill>
                  <a:srgbClr val="262626">
                    <a:alpha val="100000"/>
                  </a:srgbClr>
                </a:solidFill>
                <a:latin typeface="Times New Roman" panose="02020603050405020304" charset="0"/>
                <a:ea typeface="Source Han Sans"/>
                <a:cs typeface="Times New Roman" panose="02020603050405020304" charset="0"/>
              </a:rPr>
              <a:t>Pregnancies: Number of pregnancies (integer, range 0- 17).
</a:t>
            </a:r>
            <a:r>
              <a:rPr kumimoji="1" lang="en-US" altLang="zh-CN" sz="795" dirty="0" err="1">
                <a:ln w="12700">
                  <a:noFill/>
                </a:ln>
                <a:solidFill>
                  <a:srgbClr val="262626">
                    <a:alpha val="100000"/>
                  </a:srgbClr>
                </a:solidFill>
                <a:latin typeface="Times New Roman" panose="02020603050405020304" charset="0"/>
                <a:ea typeface="Source Han Sans"/>
                <a:cs typeface="Times New Roman" panose="02020603050405020304" charset="0"/>
              </a:rPr>
              <a:t>BloodPressure</a:t>
            </a:r>
            <a:r>
              <a:rPr kumimoji="1" lang="en-US" altLang="zh-CN" sz="795" dirty="0">
                <a:ln w="12700">
                  <a:noFill/>
                </a:ln>
                <a:solidFill>
                  <a:srgbClr val="262626">
                    <a:alpha val="100000"/>
                  </a:srgbClr>
                </a:solidFill>
                <a:latin typeface="Times New Roman" panose="02020603050405020304" charset="0"/>
                <a:ea typeface="Source Han Sans"/>
                <a:cs typeface="Times New Roman" panose="02020603050405020304" charset="0"/>
              </a:rPr>
              <a:t>: Blood pressure reading (float, range 0- 199 mmHg).
</a:t>
            </a:r>
            <a:r>
              <a:rPr kumimoji="1" lang="en-US" altLang="zh-CN" sz="795" dirty="0" err="1">
                <a:ln w="12700">
                  <a:noFill/>
                </a:ln>
                <a:solidFill>
                  <a:srgbClr val="262626">
                    <a:alpha val="100000"/>
                  </a:srgbClr>
                </a:solidFill>
                <a:latin typeface="Times New Roman" panose="02020603050405020304" charset="0"/>
                <a:ea typeface="Source Han Sans"/>
                <a:cs typeface="Times New Roman" panose="02020603050405020304" charset="0"/>
              </a:rPr>
              <a:t>SkinThickness</a:t>
            </a:r>
            <a:r>
              <a:rPr kumimoji="1" lang="en-US" altLang="zh-CN" sz="795" dirty="0">
                <a:ln w="12700">
                  <a:noFill/>
                </a:ln>
                <a:solidFill>
                  <a:srgbClr val="262626">
                    <a:alpha val="100000"/>
                  </a:srgbClr>
                </a:solidFill>
                <a:latin typeface="Times New Roman" panose="02020603050405020304" charset="0"/>
                <a:ea typeface="Source Han Sans"/>
                <a:cs typeface="Times New Roman" panose="02020603050405020304" charset="0"/>
              </a:rPr>
              <a:t>: Thickness of skin (float, range 0- 99 mm).
Insulin: Insulin level (float, range 0- 846 </a:t>
            </a:r>
            <a:r>
              <a:rPr kumimoji="1" lang="en-US" altLang="zh-CN" sz="795" dirty="0" err="1">
                <a:ln w="12700">
                  <a:noFill/>
                </a:ln>
                <a:solidFill>
                  <a:srgbClr val="262626">
                    <a:alpha val="100000"/>
                  </a:srgbClr>
                </a:solidFill>
                <a:latin typeface="Times New Roman" panose="02020603050405020304" charset="0"/>
                <a:ea typeface="Source Han Sans"/>
                <a:cs typeface="Times New Roman" panose="02020603050405020304" charset="0"/>
              </a:rPr>
              <a:t>μU</a:t>
            </a:r>
            <a:r>
              <a:rPr kumimoji="1" lang="en-US" altLang="zh-CN" sz="795" dirty="0">
                <a:ln w="12700">
                  <a:noFill/>
                </a:ln>
                <a:solidFill>
                  <a:srgbClr val="262626">
                    <a:alpha val="100000"/>
                  </a:srgbClr>
                </a:solidFill>
                <a:latin typeface="Times New Roman" panose="02020603050405020304" charset="0"/>
                <a:ea typeface="Source Han Sans"/>
                <a:cs typeface="Times New Roman" panose="02020603050405020304" charset="0"/>
              </a:rPr>
              <a:t>/mL).
BMI: Body Mass Index (float, range 0.0- 67.1).
</a:t>
            </a:r>
            <a:r>
              <a:rPr kumimoji="1" lang="en-US" altLang="zh-CN" sz="795" dirty="0" err="1">
                <a:ln w="12700">
                  <a:noFill/>
                </a:ln>
                <a:solidFill>
                  <a:srgbClr val="262626">
                    <a:alpha val="100000"/>
                  </a:srgbClr>
                </a:solidFill>
                <a:latin typeface="Times New Roman" panose="02020603050405020304" charset="0"/>
                <a:ea typeface="Source Han Sans"/>
                <a:cs typeface="Times New Roman" panose="02020603050405020304" charset="0"/>
              </a:rPr>
              <a:t>DiabetesPedigreeFunction</a:t>
            </a:r>
            <a:r>
              <a:rPr kumimoji="1" lang="en-US" altLang="zh-CN" sz="795" dirty="0">
                <a:ln w="12700">
                  <a:noFill/>
                </a:ln>
                <a:solidFill>
                  <a:srgbClr val="262626">
                    <a:alpha val="100000"/>
                  </a:srgbClr>
                </a:solidFill>
                <a:latin typeface="Times New Roman" panose="02020603050405020304" charset="0"/>
                <a:ea typeface="Source Han Sans"/>
                <a:cs typeface="Times New Roman" panose="02020603050405020304" charset="0"/>
              </a:rPr>
              <a:t>: Function indicating diabetes heritage (float, range 0.078- 2.420).
Age: Age of the individual (integer, range 21- 81).
Outcome: Diabetes outcome (binary, 0 = No, 1 = Yes).</a:t>
            </a:r>
            <a:endParaRPr kumimoji="1" lang="zh-CN" altLang="en-US" dirty="0">
              <a:latin typeface="Times New Roman" panose="02020603050405020304" charset="0"/>
              <a:cs typeface="Times New Roman" panose="02020603050405020304" charset="0"/>
            </a:endParaRPr>
          </a:p>
        </p:txBody>
      </p:sp>
      <p:sp>
        <p:nvSpPr>
          <p:cNvPr id="59" name="标题 1"/>
          <p:cNvSpPr txBox="1"/>
          <p:nvPr/>
        </p:nvSpPr>
        <p:spPr>
          <a:xfrm>
            <a:off x="6612851" y="2583161"/>
            <a:ext cx="4647115" cy="792000"/>
          </a:xfrm>
          <a:prstGeom prst="rect">
            <a:avLst/>
          </a:prstGeom>
          <a:noFill/>
          <a:ln>
            <a:noFill/>
          </a:ln>
        </p:spPr>
        <p:txBody>
          <a:bodyPr vert="horz" wrap="none" lIns="0" tIns="0" rIns="0" bIns="0" rtlCol="0" anchor="ctr"/>
          <a:lstStyle/>
          <a:p>
            <a:pPr algn="l">
              <a:lnSpc>
                <a:spcPct val="110000"/>
              </a:lnSpc>
            </a:pPr>
            <a:r>
              <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rPr>
              <a:t>Data Quality Issues</a:t>
            </a:r>
            <a:endPar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60" name="标题 1"/>
          <p:cNvSpPr txBox="1"/>
          <p:nvPr/>
        </p:nvSpPr>
        <p:spPr>
          <a:xfrm>
            <a:off x="6612851" y="3375162"/>
            <a:ext cx="4647115" cy="1440000"/>
          </a:xfrm>
          <a:prstGeom prst="rect">
            <a:avLst/>
          </a:prstGeom>
          <a:noFill/>
          <a:ln>
            <a:noFill/>
          </a:ln>
        </p:spPr>
        <p:txBody>
          <a:bodyPr vert="horz" wrap="square" lIns="0" tIns="0" rIns="0" bIns="0" rtlCol="0" anchor="t"/>
          <a:lstStyle/>
          <a:p>
            <a:pPr algn="l">
              <a:lnSpc>
                <a:spcPct val="150000"/>
              </a:lnSpc>
            </a:pPr>
            <a:r>
              <a:rPr kumimoji="1" lang="en-US" altLang="zh-CN" sz="1170">
                <a:ln w="12700">
                  <a:noFill/>
                </a:ln>
                <a:solidFill>
                  <a:srgbClr val="262626">
                    <a:alpha val="100000"/>
                  </a:srgbClr>
                </a:solidFill>
                <a:latin typeface="Times New Roman" panose="02020603050405020304" charset="0"/>
                <a:ea typeface="Source Han Sans"/>
                <a:cs typeface="Times New Roman" panose="02020603050405020304" charset="0"/>
              </a:rPr>
              <a:t>The dataset contains inherent quality issues such as missing values and zero values in critical features like Glucose, BloodPressure, SkinThickness, Insulin, and BMI.
Addressing these issues through data cleaning and imputation is essential for accurate predictive modeling.</a:t>
            </a:r>
            <a:endParaRPr kumimoji="1" lang="en-US" altLang="zh-CN" sz="1170">
              <a:ln w="12700">
                <a:noFill/>
              </a:ln>
              <a:solidFill>
                <a:srgbClr val="262626">
                  <a:alpha val="100000"/>
                </a:srgbClr>
              </a:solidFill>
              <a:latin typeface="Times New Roman" panose="02020603050405020304" charset="0"/>
              <a:ea typeface="Source Han Sans"/>
              <a:cs typeface="Times New Roman" panose="02020603050405020304" charset="0"/>
            </a:endParaRPr>
          </a:p>
        </p:txBody>
      </p:sp>
      <p:sp>
        <p:nvSpPr>
          <p:cNvPr id="61"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Dataset Characteristics</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62"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3"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49"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dirty="0">
              <a:latin typeface="Times New Roman" panose="02020603050405020304" charset="0"/>
              <a:cs typeface="Times New Roman" panose="02020603050405020304" charset="0"/>
            </a:endParaRPr>
          </a:p>
        </p:txBody>
      </p:sp>
      <p:cxnSp>
        <p:nvCxnSpPr>
          <p:cNvPr id="54" name="标题 1"/>
          <p:cNvCxnSpPr/>
          <p:nvPr/>
        </p:nvCxnSpPr>
        <p:spPr>
          <a:xfrm>
            <a:off x="973333" y="5473471"/>
            <a:ext cx="5688000" cy="0"/>
          </a:xfrm>
          <a:prstGeom prst="line">
            <a:avLst/>
          </a:prstGeom>
          <a:noFill/>
          <a:ln w="12700" cap="sq">
            <a:solidFill>
              <a:schemeClr val="bg1">
                <a:lumMod val="85000"/>
              </a:schemeClr>
            </a:solidFill>
            <a:round/>
            <a:headEnd type="none"/>
            <a:tailEnd type="none"/>
          </a:ln>
        </p:spPr>
      </p:cxnSp>
      <p:sp>
        <p:nvSpPr>
          <p:cNvPr id="55" name="标题 1"/>
          <p:cNvSpPr txBox="1"/>
          <p:nvPr/>
        </p:nvSpPr>
        <p:spPr>
          <a:xfrm>
            <a:off x="6612851" y="5419471"/>
            <a:ext cx="108000" cy="108000"/>
          </a:xfrm>
          <a:prstGeom prst="ellipse">
            <a:avLst/>
          </a:prstGeom>
          <a:solidFill>
            <a:schemeClr val="bg1">
              <a:lumMod val="8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6" name="标题 1"/>
          <p:cNvSpPr txBox="1"/>
          <p:nvPr/>
        </p:nvSpPr>
        <p:spPr>
          <a:xfrm>
            <a:off x="947205" y="5419471"/>
            <a:ext cx="108000" cy="108000"/>
          </a:xfrm>
          <a:prstGeom prst="ellipse">
            <a:avLst/>
          </a:prstGeom>
          <a:solidFill>
            <a:schemeClr val="bg1">
              <a:lumMod val="8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1"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dirty="0">
                <a:ln w="12700">
                  <a:noFill/>
                </a:ln>
                <a:solidFill>
                  <a:srgbClr val="262626">
                    <a:alpha val="100000"/>
                  </a:srgbClr>
                </a:solidFill>
                <a:latin typeface="Times New Roman" panose="02020603050405020304" charset="0"/>
                <a:cs typeface="Times New Roman" panose="02020603050405020304" charset="0"/>
              </a:rPr>
              <a:t>Some visualization</a:t>
            </a:r>
            <a:endParaRPr kumimoji="1" lang="en-US" altLang="zh-CN" sz="2800" dirty="0">
              <a:ln w="12700">
                <a:noFill/>
              </a:ln>
              <a:solidFill>
                <a:srgbClr val="262626">
                  <a:alpha val="100000"/>
                </a:srgbClr>
              </a:solidFill>
              <a:latin typeface="Times New Roman" panose="02020603050405020304" charset="0"/>
              <a:cs typeface="Times New Roman" panose="02020603050405020304" charset="0"/>
            </a:endParaRPr>
          </a:p>
        </p:txBody>
      </p:sp>
      <p:sp>
        <p:nvSpPr>
          <p:cNvPr id="62"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3"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pic>
        <p:nvPicPr>
          <p:cNvPr id="4" name="图片 3"/>
          <p:cNvPicPr>
            <a:picLocks noChangeAspect="1"/>
          </p:cNvPicPr>
          <p:nvPr/>
        </p:nvPicPr>
        <p:blipFill>
          <a:blip r:embed="rId1"/>
          <a:stretch>
            <a:fillRect/>
          </a:stretch>
        </p:blipFill>
        <p:spPr>
          <a:xfrm>
            <a:off x="6323798" y="623169"/>
            <a:ext cx="5158186" cy="4902340"/>
          </a:xfrm>
          <a:prstGeom prst="rect">
            <a:avLst/>
          </a:prstGeom>
        </p:spPr>
      </p:pic>
      <p:pic>
        <p:nvPicPr>
          <p:cNvPr id="5" name="图片 4"/>
          <p:cNvPicPr>
            <a:picLocks noChangeAspect="1"/>
          </p:cNvPicPr>
          <p:nvPr/>
        </p:nvPicPr>
        <p:blipFill>
          <a:blip r:embed="rId2"/>
          <a:stretch>
            <a:fillRect/>
          </a:stretch>
        </p:blipFill>
        <p:spPr>
          <a:xfrm>
            <a:off x="387350" y="1358059"/>
            <a:ext cx="5753100" cy="37719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5" name="图片 64"/>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66"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98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pic>
        <p:nvPicPr>
          <p:cNvPr id="67" name="图片 66"/>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68"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89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sp>
        <p:nvSpPr>
          <p:cNvPr id="69" name="标题 1"/>
          <p:cNvSpPr txBox="1"/>
          <p:nvPr/>
        </p:nvSpPr>
        <p:spPr>
          <a:xfrm rot="2137481">
            <a:off x="2072" y="5356355"/>
            <a:ext cx="2036224" cy="1314749"/>
          </a:xfrm>
          <a:custGeom>
            <a:avLst/>
            <a:gdLst>
              <a:gd name="connsiteX0" fmla="*/ 92521 w 2036224"/>
              <a:gd name="connsiteY0" fmla="*/ 35839 h 1314749"/>
              <a:gd name="connsiteX1" fmla="*/ 209849 w 2036224"/>
              <a:gd name="connsiteY1" fmla="*/ 0 h 1314749"/>
              <a:gd name="connsiteX2" fmla="*/ 383859 w 2036224"/>
              <a:gd name="connsiteY2" fmla="*/ 92520 h 1314749"/>
              <a:gd name="connsiteX3" fmla="*/ 392527 w 2036224"/>
              <a:gd name="connsiteY3" fmla="*/ 108490 h 1314749"/>
              <a:gd name="connsiteX4" fmla="*/ 401929 w 2036224"/>
              <a:gd name="connsiteY4" fmla="*/ 120885 h 1314749"/>
              <a:gd name="connsiteX5" fmla="*/ 476751 w 2036224"/>
              <a:gd name="connsiteY5" fmla="*/ 209797 h 1314749"/>
              <a:gd name="connsiteX6" fmla="*/ 2030065 w 2036224"/>
              <a:gd name="connsiteY6" fmla="*/ 966391 h 1314749"/>
              <a:gd name="connsiteX7" fmla="*/ 2036224 w 2036224"/>
              <a:gd name="connsiteY7" fmla="*/ 966470 h 1314749"/>
              <a:gd name="connsiteX8" fmla="*/ 1550196 w 2036224"/>
              <a:gd name="connsiteY8" fmla="*/ 1314749 h 1314749"/>
              <a:gd name="connsiteX9" fmla="*/ 1497652 w 2036224"/>
              <a:gd name="connsiteY9" fmla="*/ 1303885 h 1314749"/>
              <a:gd name="connsiteX10" fmla="*/ 163775 w 2036224"/>
              <a:gd name="connsiteY10" fmla="*/ 486988 h 1314749"/>
              <a:gd name="connsiteX11" fmla="*/ 75096 w 2036224"/>
              <a:gd name="connsiteY11" fmla="*/ 381609 h 1314749"/>
              <a:gd name="connsiteX12" fmla="*/ 42327 w 2036224"/>
              <a:gd name="connsiteY12" fmla="*/ 338409 h 1314749"/>
              <a:gd name="connsiteX13" fmla="*/ 43933 w 2036224"/>
              <a:gd name="connsiteY13" fmla="*/ 336987 h 1314749"/>
              <a:gd name="connsiteX14" fmla="*/ 35839 w 2036224"/>
              <a:gd name="connsiteY14" fmla="*/ 327177 h 1314749"/>
              <a:gd name="connsiteX15" fmla="*/ 0 w 2036224"/>
              <a:gd name="connsiteY15" fmla="*/ 209849 h 1314749"/>
              <a:gd name="connsiteX16" fmla="*/ 16492 w 2036224"/>
              <a:gd name="connsiteY16" fmla="*/ 128166 h 1314749"/>
              <a:gd name="connsiteX17" fmla="*/ 92521 w 2036224"/>
              <a:gd name="connsiteY17" fmla="*/ 35839 h 1314749"/>
            </a:gdLst>
            <a:ahLst/>
            <a:cxnLst/>
            <a:rect l="l" t="t" r="r" b="b"/>
            <a:pathLst>
              <a:path w="2036224" h="1314749">
                <a:moveTo>
                  <a:pt x="92521" y="35839"/>
                </a:moveTo>
                <a:cubicBezTo>
                  <a:pt x="126013" y="13212"/>
                  <a:pt x="166388" y="0"/>
                  <a:pt x="209849" y="0"/>
                </a:cubicBezTo>
                <a:cubicBezTo>
                  <a:pt x="282284" y="0"/>
                  <a:pt x="346147" y="36700"/>
                  <a:pt x="383859" y="92520"/>
                </a:cubicBezTo>
                <a:lnTo>
                  <a:pt x="392527" y="108490"/>
                </a:lnTo>
                <a:lnTo>
                  <a:pt x="401929" y="120885"/>
                </a:lnTo>
                <a:cubicBezTo>
                  <a:pt x="425979" y="150982"/>
                  <a:pt x="450920" y="180630"/>
                  <a:pt x="476751" y="209797"/>
                </a:cubicBezTo>
                <a:cubicBezTo>
                  <a:pt x="890058" y="676462"/>
                  <a:pt x="1453392" y="931423"/>
                  <a:pt x="2030065" y="966391"/>
                </a:cubicBezTo>
                <a:lnTo>
                  <a:pt x="2036224" y="966470"/>
                </a:lnTo>
                <a:lnTo>
                  <a:pt x="1550196" y="1314749"/>
                </a:lnTo>
                <a:lnTo>
                  <a:pt x="1497652" y="1303885"/>
                </a:lnTo>
                <a:cubicBezTo>
                  <a:pt x="998571" y="1175488"/>
                  <a:pt x="531163" y="901807"/>
                  <a:pt x="163775" y="486988"/>
                </a:cubicBezTo>
                <a:cubicBezTo>
                  <a:pt x="133159" y="452420"/>
                  <a:pt x="103600" y="417280"/>
                  <a:pt x="75096" y="381609"/>
                </a:cubicBezTo>
                <a:lnTo>
                  <a:pt x="42327" y="338409"/>
                </a:lnTo>
                <a:lnTo>
                  <a:pt x="43933" y="336987"/>
                </a:lnTo>
                <a:lnTo>
                  <a:pt x="35839" y="327177"/>
                </a:lnTo>
                <a:cubicBezTo>
                  <a:pt x="13212" y="293685"/>
                  <a:pt x="0" y="253309"/>
                  <a:pt x="0" y="209849"/>
                </a:cubicBezTo>
                <a:cubicBezTo>
                  <a:pt x="0" y="180874"/>
                  <a:pt x="5872" y="153272"/>
                  <a:pt x="16492" y="128166"/>
                </a:cubicBezTo>
                <a:cubicBezTo>
                  <a:pt x="32420" y="90507"/>
                  <a:pt x="59029" y="58466"/>
                  <a:pt x="92521" y="35839"/>
                </a:cubicBezTo>
                <a:close/>
              </a:path>
            </a:pathLst>
          </a:custGeom>
          <a:gradFill>
            <a:gsLst>
              <a:gs pos="12000">
                <a:schemeClr val="accent1">
                  <a:lumMod val="49000"/>
                  <a:lumOff val="51000"/>
                </a:schemeClr>
              </a:gs>
              <a:gs pos="79310">
                <a:schemeClr val="accent1">
                  <a:alpha val="72000"/>
                  <a:lumMod val="31000"/>
                  <a:lumOff val="69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70" name="标题 1"/>
          <p:cNvSpPr txBox="1"/>
          <p:nvPr/>
        </p:nvSpPr>
        <p:spPr>
          <a:xfrm rot="12289066">
            <a:off x="9881456" y="66356"/>
            <a:ext cx="1594711" cy="1075874"/>
          </a:xfrm>
          <a:custGeom>
            <a:avLst/>
            <a:gdLst>
              <a:gd name="connsiteX0" fmla="*/ 1594711 w 1594711"/>
              <a:gd name="connsiteY0" fmla="*/ 834987 h 1075874"/>
              <a:gd name="connsiteX1" fmla="*/ 1073809 w 1594711"/>
              <a:gd name="connsiteY1" fmla="*/ 1075874 h 1075874"/>
              <a:gd name="connsiteX2" fmla="*/ 900281 w 1594711"/>
              <a:gd name="connsiteY2" fmla="*/ 1003112 h 1075874"/>
              <a:gd name="connsiteX3" fmla="*/ 145744 w 1594711"/>
              <a:gd name="connsiteY3" fmla="*/ 433373 h 1075874"/>
              <a:gd name="connsiteX4" fmla="*/ 66828 w 1594711"/>
              <a:gd name="connsiteY4" fmla="*/ 339596 h 1075874"/>
              <a:gd name="connsiteX5" fmla="*/ 37667 w 1594711"/>
              <a:gd name="connsiteY5" fmla="*/ 301152 h 1075874"/>
              <a:gd name="connsiteX6" fmla="*/ 39097 w 1594711"/>
              <a:gd name="connsiteY6" fmla="*/ 299886 h 1075874"/>
              <a:gd name="connsiteX7" fmla="*/ 31893 w 1594711"/>
              <a:gd name="connsiteY7" fmla="*/ 291156 h 1075874"/>
              <a:gd name="connsiteX8" fmla="*/ 0 w 1594711"/>
              <a:gd name="connsiteY8" fmla="*/ 186745 h 1075874"/>
              <a:gd name="connsiteX9" fmla="*/ 14676 w 1594711"/>
              <a:gd name="connsiteY9" fmla="*/ 114055 h 1075874"/>
              <a:gd name="connsiteX10" fmla="*/ 186745 w 1594711"/>
              <a:gd name="connsiteY10" fmla="*/ 0 h 1075874"/>
              <a:gd name="connsiteX11" fmla="*/ 341597 w 1594711"/>
              <a:gd name="connsiteY11" fmla="*/ 82334 h 1075874"/>
              <a:gd name="connsiteX12" fmla="*/ 349312 w 1594711"/>
              <a:gd name="connsiteY12" fmla="*/ 96545 h 1075874"/>
              <a:gd name="connsiteX13" fmla="*/ 357678 w 1594711"/>
              <a:gd name="connsiteY13" fmla="*/ 107576 h 1075874"/>
              <a:gd name="connsiteX14" fmla="*/ 424263 w 1594711"/>
              <a:gd name="connsiteY14" fmla="*/ 186699 h 1075874"/>
              <a:gd name="connsiteX15" fmla="*/ 1425802 w 1594711"/>
              <a:gd name="connsiteY15" fmla="*/ 800065 h 1075874"/>
            </a:gdLst>
            <a:ahLst/>
            <a:cxnLst/>
            <a:rect l="l" t="t" r="r" b="b"/>
            <a:pathLst>
              <a:path w="1594711" h="1075874">
                <a:moveTo>
                  <a:pt x="1594711" y="834987"/>
                </a:moveTo>
                <a:lnTo>
                  <a:pt x="1073809" y="1075874"/>
                </a:lnTo>
                <a:lnTo>
                  <a:pt x="900281" y="1003112"/>
                </a:lnTo>
                <a:cubicBezTo>
                  <a:pt x="621223" y="869750"/>
                  <a:pt x="363704" y="679472"/>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71" name="标题 1"/>
          <p:cNvSpPr txBox="1"/>
          <p:nvPr/>
        </p:nvSpPr>
        <p:spPr>
          <a:xfrm>
            <a:off x="9032553" y="1711122"/>
            <a:ext cx="762996" cy="762996"/>
          </a:xfrm>
          <a:prstGeom prst="ellipse">
            <a:avLst/>
          </a:prstGeom>
          <a:solidFill>
            <a:schemeClr val="accent1">
              <a:lumMod val="40000"/>
              <a:lumOff val="6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72" name="标题 1"/>
          <p:cNvSpPr txBox="1"/>
          <p:nvPr/>
        </p:nvSpPr>
        <p:spPr>
          <a:xfrm>
            <a:off x="1694525" y="0"/>
            <a:ext cx="8802950" cy="6858000"/>
          </a:xfrm>
          <a:custGeom>
            <a:avLst/>
            <a:gdLst>
              <a:gd name="connsiteX0" fmla="*/ 6417046 w 8802950"/>
              <a:gd name="connsiteY0" fmla="*/ 0 h 6858000"/>
              <a:gd name="connsiteX1" fmla="*/ 6728294 w 8802950"/>
              <a:gd name="connsiteY1" fmla="*/ 0 h 6858000"/>
              <a:gd name="connsiteX2" fmla="*/ 6862382 w 8802950"/>
              <a:gd name="connsiteY2" fmla="*/ 85962 h 6858000"/>
              <a:gd name="connsiteX3" fmla="*/ 8802950 w 8802950"/>
              <a:gd name="connsiteY3" fmla="*/ 3735734 h 6858000"/>
              <a:gd name="connsiteX4" fmla="*/ 7513788 w 8802950"/>
              <a:gd name="connsiteY4" fmla="*/ 6848047 h 6858000"/>
              <a:gd name="connsiteX5" fmla="*/ 7503349 w 8802950"/>
              <a:gd name="connsiteY5" fmla="*/ 6858000 h 6858000"/>
              <a:gd name="connsiteX6" fmla="*/ 7269214 w 8802950"/>
              <a:gd name="connsiteY6" fmla="*/ 6858000 h 6858000"/>
              <a:gd name="connsiteX7" fmla="*/ 7402553 w 8802950"/>
              <a:gd name="connsiteY7" fmla="*/ 6736813 h 6858000"/>
              <a:gd name="connsiteX8" fmla="*/ 8645641 w 8802950"/>
              <a:gd name="connsiteY8" fmla="*/ 3735734 h 6858000"/>
              <a:gd name="connsiteX9" fmla="*/ 6424497 w 8802950"/>
              <a:gd name="connsiteY9" fmla="*/ 3816 h 6858000"/>
              <a:gd name="connsiteX10" fmla="*/ 2074656 w 8802950"/>
              <a:gd name="connsiteY10" fmla="*/ 0 h 6858000"/>
              <a:gd name="connsiteX11" fmla="*/ 2385904 w 8802950"/>
              <a:gd name="connsiteY11" fmla="*/ 0 h 6858000"/>
              <a:gd name="connsiteX12" fmla="*/ 2378454 w 8802950"/>
              <a:gd name="connsiteY12" fmla="*/ 3816 h 6858000"/>
              <a:gd name="connsiteX13" fmla="*/ 157309 w 8802950"/>
              <a:gd name="connsiteY13" fmla="*/ 3735734 h 6858000"/>
              <a:gd name="connsiteX14" fmla="*/ 1400397 w 8802950"/>
              <a:gd name="connsiteY14" fmla="*/ 6736813 h 6858000"/>
              <a:gd name="connsiteX15" fmla="*/ 1533737 w 8802950"/>
              <a:gd name="connsiteY15" fmla="*/ 6858000 h 6858000"/>
              <a:gd name="connsiteX16" fmla="*/ 1299602 w 8802950"/>
              <a:gd name="connsiteY16" fmla="*/ 6858000 h 6858000"/>
              <a:gd name="connsiteX17" fmla="*/ 1289162 w 8802950"/>
              <a:gd name="connsiteY17" fmla="*/ 6848047 h 6858000"/>
              <a:gd name="connsiteX18" fmla="*/ 0 w 8802950"/>
              <a:gd name="connsiteY18" fmla="*/ 3735734 h 6858000"/>
              <a:gd name="connsiteX19" fmla="*/ 1940568 w 8802950"/>
              <a:gd name="connsiteY19" fmla="*/ 85962 h 6858000"/>
            </a:gdLst>
            <a:ahLst/>
            <a:cxnLst/>
            <a:rect l="l" t="t" r="r" b="b"/>
            <a:pathLst>
              <a:path w="8802950" h="6858000">
                <a:moveTo>
                  <a:pt x="6417046" y="0"/>
                </a:moveTo>
                <a:lnTo>
                  <a:pt x="6728294" y="0"/>
                </a:lnTo>
                <a:lnTo>
                  <a:pt x="6862382" y="85962"/>
                </a:lnTo>
                <a:cubicBezTo>
                  <a:pt x="8033182" y="876939"/>
                  <a:pt x="8802950" y="2216442"/>
                  <a:pt x="8802950" y="3735734"/>
                </a:cubicBezTo>
                <a:cubicBezTo>
                  <a:pt x="8802950" y="4951168"/>
                  <a:pt x="8310298" y="6051537"/>
                  <a:pt x="7513788" y="6848047"/>
                </a:cubicBezTo>
                <a:lnTo>
                  <a:pt x="7503349" y="6858000"/>
                </a:lnTo>
                <a:lnTo>
                  <a:pt x="7269214" y="6858000"/>
                </a:lnTo>
                <a:lnTo>
                  <a:pt x="7402553" y="6736813"/>
                </a:lnTo>
                <a:cubicBezTo>
                  <a:pt x="8170597" y="5968770"/>
                  <a:pt x="8645641" y="4907728"/>
                  <a:pt x="8645641" y="3735734"/>
                </a:cubicBezTo>
                <a:cubicBezTo>
                  <a:pt x="8645641" y="2124242"/>
                  <a:pt x="7747510" y="722520"/>
                  <a:pt x="6424497" y="3816"/>
                </a:cubicBezTo>
                <a:close/>
                <a:moveTo>
                  <a:pt x="2074656" y="0"/>
                </a:moveTo>
                <a:lnTo>
                  <a:pt x="2385904" y="0"/>
                </a:lnTo>
                <a:lnTo>
                  <a:pt x="2378454" y="3816"/>
                </a:lnTo>
                <a:cubicBezTo>
                  <a:pt x="1055440" y="722520"/>
                  <a:pt x="157309" y="2124242"/>
                  <a:pt x="157309" y="3735734"/>
                </a:cubicBezTo>
                <a:cubicBezTo>
                  <a:pt x="157309" y="4907728"/>
                  <a:pt x="632354" y="5968770"/>
                  <a:pt x="1400397" y="6736813"/>
                </a:cubicBezTo>
                <a:lnTo>
                  <a:pt x="1533737" y="6858000"/>
                </a:lnTo>
                <a:lnTo>
                  <a:pt x="1299602" y="6858000"/>
                </a:lnTo>
                <a:lnTo>
                  <a:pt x="1289162" y="6848047"/>
                </a:lnTo>
                <a:cubicBezTo>
                  <a:pt x="492652" y="6051537"/>
                  <a:pt x="0" y="4951168"/>
                  <a:pt x="0" y="3735734"/>
                </a:cubicBezTo>
                <a:cubicBezTo>
                  <a:pt x="0" y="2216442"/>
                  <a:pt x="769769" y="876939"/>
                  <a:pt x="1940568" y="8596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73" name="标题 1"/>
          <p:cNvSpPr txBox="1"/>
          <p:nvPr/>
        </p:nvSpPr>
        <p:spPr>
          <a:xfrm>
            <a:off x="1066322" y="0"/>
            <a:ext cx="10059356" cy="6858000"/>
          </a:xfrm>
          <a:custGeom>
            <a:avLst/>
            <a:gdLst>
              <a:gd name="connsiteX0" fmla="*/ 7575640 w 10059356"/>
              <a:gd name="connsiteY0" fmla="*/ 0 h 6858000"/>
              <a:gd name="connsiteX1" fmla="*/ 8372344 w 10059356"/>
              <a:gd name="connsiteY1" fmla="*/ 0 h 6858000"/>
              <a:gd name="connsiteX2" fmla="*/ 8411520 w 10059356"/>
              <a:gd name="connsiteY2" fmla="*/ 33935 h 6858000"/>
              <a:gd name="connsiteX3" fmla="*/ 10059356 w 10059356"/>
              <a:gd name="connsiteY3" fmla="*/ 3756994 h 6858000"/>
              <a:gd name="connsiteX4" fmla="*/ 9060137 w 10059356"/>
              <a:gd name="connsiteY4" fmla="*/ 6766331 h 6858000"/>
              <a:gd name="connsiteX5" fmla="*/ 8988099 w 10059356"/>
              <a:gd name="connsiteY5" fmla="*/ 6858000 h 6858000"/>
              <a:gd name="connsiteX6" fmla="*/ 8336782 w 10059356"/>
              <a:gd name="connsiteY6" fmla="*/ 6858000 h 6858000"/>
              <a:gd name="connsiteX7" fmla="*/ 8531555 w 10059356"/>
              <a:gd name="connsiteY7" fmla="*/ 6643696 h 6858000"/>
              <a:gd name="connsiteX8" fmla="*/ 9567854 w 10059356"/>
              <a:gd name="connsiteY8" fmla="*/ 3756994 h 6858000"/>
              <a:gd name="connsiteX9" fmla="*/ 7744941 w 10059356"/>
              <a:gd name="connsiteY9" fmla="*/ 120392 h 6858000"/>
              <a:gd name="connsiteX10" fmla="*/ 1687013 w 10059356"/>
              <a:gd name="connsiteY10" fmla="*/ 0 h 6858000"/>
              <a:gd name="connsiteX11" fmla="*/ 2483714 w 10059356"/>
              <a:gd name="connsiteY11" fmla="*/ 0 h 6858000"/>
              <a:gd name="connsiteX12" fmla="*/ 2314414 w 10059356"/>
              <a:gd name="connsiteY12" fmla="*/ 120392 h 6858000"/>
              <a:gd name="connsiteX13" fmla="*/ 491500 w 10059356"/>
              <a:gd name="connsiteY13" fmla="*/ 3756994 h 6858000"/>
              <a:gd name="connsiteX14" fmla="*/ 1527799 w 10059356"/>
              <a:gd name="connsiteY14" fmla="*/ 6643696 h 6858000"/>
              <a:gd name="connsiteX15" fmla="*/ 1722572 w 10059356"/>
              <a:gd name="connsiteY15" fmla="*/ 6858000 h 6858000"/>
              <a:gd name="connsiteX16" fmla="*/ 1071257 w 10059356"/>
              <a:gd name="connsiteY16" fmla="*/ 6858000 h 6858000"/>
              <a:gd name="connsiteX17" fmla="*/ 999219 w 10059356"/>
              <a:gd name="connsiteY17" fmla="*/ 6766331 h 6858000"/>
              <a:gd name="connsiteX18" fmla="*/ 0 w 10059356"/>
              <a:gd name="connsiteY18" fmla="*/ 3756994 h 6858000"/>
              <a:gd name="connsiteX19" fmla="*/ 1647836 w 10059356"/>
              <a:gd name="connsiteY19" fmla="*/ 33935 h 6858000"/>
            </a:gdLst>
            <a:ahLst/>
            <a:cxnLst/>
            <a:rect l="l" t="t" r="r" b="b"/>
            <a:pathLst>
              <a:path w="10059356" h="6858000">
                <a:moveTo>
                  <a:pt x="7575640" y="0"/>
                </a:moveTo>
                <a:lnTo>
                  <a:pt x="8372344" y="0"/>
                </a:lnTo>
                <a:lnTo>
                  <a:pt x="8411520" y="33935"/>
                </a:lnTo>
                <a:cubicBezTo>
                  <a:pt x="9423820" y="954004"/>
                  <a:pt x="10059356" y="2281281"/>
                  <a:pt x="10059356" y="3756994"/>
                </a:cubicBezTo>
                <a:cubicBezTo>
                  <a:pt x="10059356" y="4885481"/>
                  <a:pt x="9687710" y="5927166"/>
                  <a:pt x="9060137" y="6766331"/>
                </a:cubicBezTo>
                <a:lnTo>
                  <a:pt x="8988099" y="6858000"/>
                </a:lnTo>
                <a:lnTo>
                  <a:pt x="8336782" y="6858000"/>
                </a:lnTo>
                <a:lnTo>
                  <a:pt x="8531555" y="6643696"/>
                </a:lnTo>
                <a:cubicBezTo>
                  <a:pt x="9178953" y="5859232"/>
                  <a:pt x="9567854" y="4853529"/>
                  <a:pt x="9567854" y="3756994"/>
                </a:cubicBezTo>
                <a:cubicBezTo>
                  <a:pt x="9567854" y="2268839"/>
                  <a:pt x="8851561" y="947984"/>
                  <a:pt x="7744941" y="120392"/>
                </a:cubicBezTo>
                <a:close/>
                <a:moveTo>
                  <a:pt x="1687013" y="0"/>
                </a:moveTo>
                <a:lnTo>
                  <a:pt x="2483714" y="0"/>
                </a:lnTo>
                <a:lnTo>
                  <a:pt x="2314414" y="120392"/>
                </a:lnTo>
                <a:cubicBezTo>
                  <a:pt x="1207793" y="947984"/>
                  <a:pt x="491500" y="2268839"/>
                  <a:pt x="491500" y="3756994"/>
                </a:cubicBezTo>
                <a:cubicBezTo>
                  <a:pt x="491500" y="4853529"/>
                  <a:pt x="880402" y="5859232"/>
                  <a:pt x="1527799" y="6643696"/>
                </a:cubicBezTo>
                <a:lnTo>
                  <a:pt x="1722572" y="6858000"/>
                </a:lnTo>
                <a:lnTo>
                  <a:pt x="1071257" y="6858000"/>
                </a:lnTo>
                <a:lnTo>
                  <a:pt x="999219" y="6766331"/>
                </a:lnTo>
                <a:cubicBezTo>
                  <a:pt x="371646" y="5927166"/>
                  <a:pt x="0" y="4885481"/>
                  <a:pt x="0" y="3756994"/>
                </a:cubicBezTo>
                <a:cubicBezTo>
                  <a:pt x="0" y="2281281"/>
                  <a:pt x="635536" y="954004"/>
                  <a:pt x="1647836" y="33935"/>
                </a:cubicBezTo>
                <a:close/>
              </a:path>
            </a:pathLst>
          </a:custGeom>
          <a:solidFill>
            <a:schemeClr val="accent1">
              <a:alpha val="71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74" name="标题 1"/>
          <p:cNvSpPr txBox="1"/>
          <p:nvPr/>
        </p:nvSpPr>
        <p:spPr>
          <a:xfrm>
            <a:off x="4293631" y="777166"/>
            <a:ext cx="3604739" cy="447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75" name="标题 1"/>
          <p:cNvSpPr txBox="1"/>
          <p:nvPr/>
        </p:nvSpPr>
        <p:spPr>
          <a:xfrm>
            <a:off x="2748381" y="3005299"/>
            <a:ext cx="6695239" cy="2020760"/>
          </a:xfrm>
          <a:prstGeom prst="rect">
            <a:avLst/>
          </a:prstGeom>
          <a:noFill/>
          <a:ln>
            <a:noFill/>
          </a:ln>
        </p:spPr>
        <p:txBody>
          <a:bodyPr vert="horz" wrap="square" lIns="0" tIns="0" rIns="0" bIns="0" rtlCol="0" anchor="t"/>
          <a:lstStyle/>
          <a:p>
            <a:pPr algn="ctr">
              <a:lnSpc>
                <a:spcPct val="130000"/>
              </a:lnSpc>
            </a:pPr>
            <a:r>
              <a:rPr kumimoji="1" lang="en-US" altLang="zh-CN" sz="3710">
                <a:ln w="12700">
                  <a:noFill/>
                </a:ln>
                <a:solidFill>
                  <a:srgbClr val="000000">
                    <a:alpha val="100000"/>
                  </a:srgbClr>
                </a:solidFill>
                <a:latin typeface="Times New Roman" panose="02020603050405020304" charset="0"/>
                <a:ea typeface="Source Han Sans CN Bold"/>
                <a:cs typeface="Times New Roman" panose="02020603050405020304" charset="0"/>
              </a:rPr>
              <a:t>Data Processing and Feature Engineering</a:t>
            </a:r>
            <a:endParaRPr kumimoji="1" lang="en-US" altLang="zh-CN" sz="371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76" name="标题 1"/>
          <p:cNvSpPr txBox="1"/>
          <p:nvPr/>
        </p:nvSpPr>
        <p:spPr>
          <a:xfrm>
            <a:off x="2363360" y="5024652"/>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77" name="标题 1"/>
          <p:cNvSpPr txBox="1"/>
          <p:nvPr/>
        </p:nvSpPr>
        <p:spPr>
          <a:xfrm>
            <a:off x="11102007" y="5362425"/>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78" name="标题 1"/>
          <p:cNvSpPr txBox="1"/>
          <p:nvPr/>
        </p:nvSpPr>
        <p:spPr>
          <a:xfrm>
            <a:off x="10959625" y="6206799"/>
            <a:ext cx="327993" cy="327993"/>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79" name="标题 1"/>
          <p:cNvSpPr txBox="1"/>
          <p:nvPr/>
        </p:nvSpPr>
        <p:spPr>
          <a:xfrm>
            <a:off x="3429874" y="5925442"/>
            <a:ext cx="417316" cy="417316"/>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80" name="标题 1"/>
          <p:cNvSpPr txBox="1"/>
          <p:nvPr/>
        </p:nvSpPr>
        <p:spPr>
          <a:xfrm>
            <a:off x="9369435" y="1595629"/>
            <a:ext cx="359868" cy="359868"/>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81" name="标题 1"/>
          <p:cNvSpPr txBox="1"/>
          <p:nvPr/>
        </p:nvSpPr>
        <p:spPr>
          <a:xfrm>
            <a:off x="832720" y="5962054"/>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82" name="标题 1"/>
          <p:cNvSpPr txBox="1"/>
          <p:nvPr/>
        </p:nvSpPr>
        <p:spPr>
          <a:xfrm>
            <a:off x="11339857" y="330540"/>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83" name="标题 1"/>
          <p:cNvSpPr txBox="1"/>
          <p:nvPr/>
        </p:nvSpPr>
        <p:spPr>
          <a:xfrm>
            <a:off x="2765980" y="1176990"/>
            <a:ext cx="460635" cy="460635"/>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84" name="标题 1"/>
          <p:cNvSpPr txBox="1"/>
          <p:nvPr/>
        </p:nvSpPr>
        <p:spPr>
          <a:xfrm>
            <a:off x="2524996" y="1536430"/>
            <a:ext cx="291676" cy="291676"/>
          </a:xfrm>
          <a:prstGeom prst="ellipse">
            <a:avLst/>
          </a:prstGeom>
          <a:solidFill>
            <a:schemeClr val="accent1">
              <a:lumMod val="60000"/>
              <a:lumOff val="4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85" name="标题 1"/>
          <p:cNvSpPr txBox="1"/>
          <p:nvPr/>
        </p:nvSpPr>
        <p:spPr>
          <a:xfrm rot="5229284">
            <a:off x="-351935" y="642103"/>
            <a:ext cx="1433357" cy="801627"/>
          </a:xfrm>
          <a:custGeom>
            <a:avLst/>
            <a:gdLst>
              <a:gd name="connsiteX0" fmla="*/ 0 w 1433357"/>
              <a:gd name="connsiteY0" fmla="*/ 186745 h 801627"/>
              <a:gd name="connsiteX1" fmla="*/ 14676 w 1433357"/>
              <a:gd name="connsiteY1" fmla="*/ 114055 h 801627"/>
              <a:gd name="connsiteX2" fmla="*/ 186745 w 1433357"/>
              <a:gd name="connsiteY2" fmla="*/ 0 h 801627"/>
              <a:gd name="connsiteX3" fmla="*/ 341597 w 1433357"/>
              <a:gd name="connsiteY3" fmla="*/ 82334 h 801627"/>
              <a:gd name="connsiteX4" fmla="*/ 349312 w 1433357"/>
              <a:gd name="connsiteY4" fmla="*/ 96545 h 801627"/>
              <a:gd name="connsiteX5" fmla="*/ 357678 w 1433357"/>
              <a:gd name="connsiteY5" fmla="*/ 107576 h 801627"/>
              <a:gd name="connsiteX6" fmla="*/ 424263 w 1433357"/>
              <a:gd name="connsiteY6" fmla="*/ 186699 h 801627"/>
              <a:gd name="connsiteX7" fmla="*/ 1425802 w 1433357"/>
              <a:gd name="connsiteY7" fmla="*/ 800065 h 801627"/>
              <a:gd name="connsiteX8" fmla="*/ 1433357 w 1433357"/>
              <a:gd name="connsiteY8" fmla="*/ 801627 h 801627"/>
              <a:gd name="connsiteX9" fmla="*/ 493366 w 1433357"/>
              <a:gd name="connsiteY9" fmla="*/ 754909 h 801627"/>
              <a:gd name="connsiteX10" fmla="*/ 316350 w 1433357"/>
              <a:gd name="connsiteY10" fmla="*/ 607464 h 801627"/>
              <a:gd name="connsiteX11" fmla="*/ 145744 w 1433357"/>
              <a:gd name="connsiteY11" fmla="*/ 433373 h 801627"/>
              <a:gd name="connsiteX12" fmla="*/ 66828 w 1433357"/>
              <a:gd name="connsiteY12" fmla="*/ 339596 h 801627"/>
              <a:gd name="connsiteX13" fmla="*/ 37667 w 1433357"/>
              <a:gd name="connsiteY13" fmla="*/ 301152 h 801627"/>
              <a:gd name="connsiteX14" fmla="*/ 39097 w 1433357"/>
              <a:gd name="connsiteY14" fmla="*/ 299886 h 801627"/>
              <a:gd name="connsiteX15" fmla="*/ 31893 w 1433357"/>
              <a:gd name="connsiteY15" fmla="*/ 291156 h 801627"/>
              <a:gd name="connsiteX16" fmla="*/ 0 w 1433357"/>
              <a:gd name="connsiteY16" fmla="*/ 186745 h 801627"/>
            </a:gdLst>
            <a:ahLst/>
            <a:cxnLst/>
            <a:rect l="l" t="t" r="r" b="b"/>
            <a:pathLst>
              <a:path w="1433357" h="801627">
                <a:moveTo>
                  <a:pt x="0" y="186745"/>
                </a:move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lnTo>
                  <a:pt x="1433357" y="801627"/>
                </a:lnTo>
                <a:lnTo>
                  <a:pt x="493366" y="754909"/>
                </a:lnTo>
                <a:lnTo>
                  <a:pt x="316350" y="607464"/>
                </a:lnTo>
                <a:cubicBezTo>
                  <a:pt x="257197" y="552934"/>
                  <a:pt x="200234" y="494898"/>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86" name="标题 1"/>
          <p:cNvSpPr txBox="1"/>
          <p:nvPr/>
        </p:nvSpPr>
        <p:spPr>
          <a:xfrm>
            <a:off x="4090287" y="2034853"/>
            <a:ext cx="2144383" cy="885766"/>
          </a:xfrm>
          <a:prstGeom prst="rect">
            <a:avLst/>
          </a:prstGeom>
          <a:noFill/>
          <a:ln>
            <a:noFill/>
          </a:ln>
        </p:spPr>
        <p:txBody>
          <a:bodyPr vert="horz" wrap="square" lIns="0" tIns="0" rIns="0" bIns="0" rtlCol="0" anchor="b"/>
          <a:lstStyle/>
          <a:p>
            <a:pPr algn="r">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PART</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
        <p:nvSpPr>
          <p:cNvPr id="87" name="标题 1"/>
          <p:cNvSpPr txBox="1"/>
          <p:nvPr/>
        </p:nvSpPr>
        <p:spPr>
          <a:xfrm>
            <a:off x="6592187" y="1120453"/>
            <a:ext cx="1522083" cy="1800166"/>
          </a:xfrm>
          <a:prstGeom prst="rect">
            <a:avLst/>
          </a:prstGeom>
          <a:noFill/>
          <a:ln>
            <a:noFill/>
          </a:ln>
        </p:spPr>
        <p:txBody>
          <a:bodyPr vert="horz" wrap="square" lIns="0" tIns="0" rIns="0" bIns="0" rtlCol="0" anchor="b"/>
          <a:lstStyle/>
          <a:p>
            <a:pPr algn="l">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04</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89"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楷体" panose="02010609060101010101" charset="-122"/>
              <a:ea typeface="楷体" panose="02010609060101010101" charset="-122"/>
            </a:endParaRPr>
          </a:p>
        </p:txBody>
      </p:sp>
      <p:sp>
        <p:nvSpPr>
          <p:cNvPr id="90" name="标题 1"/>
          <p:cNvSpPr txBox="1"/>
          <p:nvPr/>
        </p:nvSpPr>
        <p:spPr>
          <a:xfrm>
            <a:off x="660400" y="1341677"/>
            <a:ext cx="6262158" cy="1535552"/>
          </a:xfrm>
          <a:prstGeom prst="roundRect">
            <a:avLst>
              <a:gd name="adj" fmla="val 6270"/>
            </a:avLst>
          </a:prstGeom>
          <a:solidFill>
            <a:schemeClr val="bg1"/>
          </a:solidFill>
          <a:ln w="38100" cap="sq">
            <a:noFill/>
            <a:miter/>
          </a:ln>
          <a:effectLst>
            <a:outerShdw blurRad="381000" dist="127000" dir="2700000" algn="tl" rotWithShape="0">
              <a:schemeClr val="tx1">
                <a:lumMod val="85000"/>
                <a:lumOff val="15000"/>
                <a:alpha val="15000"/>
              </a:schemeClr>
            </a:outerShdw>
          </a:effectLst>
        </p:spPr>
        <p:txBody>
          <a:bodyPr vert="horz" wrap="square" lIns="38102" tIns="38102" rIns="38102" bIns="38102" rtlCol="0" anchor="ctr"/>
          <a:lstStyle/>
          <a:p>
            <a:pPr algn="ctr">
              <a:lnSpc>
                <a:spcPct val="110000"/>
              </a:lnSpc>
            </a:pPr>
            <a:endParaRPr kumimoji="1" lang="zh-CN" altLang="en-US">
              <a:latin typeface="楷体" panose="02010609060101010101" charset="-122"/>
              <a:ea typeface="楷体" panose="02010609060101010101" charset="-122"/>
            </a:endParaRPr>
          </a:p>
        </p:txBody>
      </p:sp>
      <p:sp>
        <p:nvSpPr>
          <p:cNvPr id="91" name="标题 1"/>
          <p:cNvSpPr txBox="1"/>
          <p:nvPr/>
        </p:nvSpPr>
        <p:spPr>
          <a:xfrm>
            <a:off x="660398" y="1341676"/>
            <a:ext cx="59269" cy="1535551"/>
          </a:xfrm>
          <a:prstGeom prst="rect">
            <a:avLst/>
          </a:prstGeom>
          <a:solidFill>
            <a:schemeClr val="accent1"/>
          </a:solidFill>
          <a:ln w="12700" cap="sq">
            <a:noFill/>
            <a:miter/>
          </a:ln>
          <a:effectLst>
            <a:outerShdw blurRad="139700" dist="50800" algn="l" rotWithShape="0">
              <a:schemeClr val="accent1">
                <a:alpha val="10000"/>
              </a:schemeClr>
            </a:outerShdw>
          </a:effectLst>
        </p:spPr>
        <p:txBody>
          <a:bodyPr vert="horz" wrap="square" lIns="91440" tIns="45720" rIns="91440" bIns="45720" rtlCol="0" anchor="ctr"/>
          <a:lstStyle/>
          <a:p>
            <a:pPr algn="ctr">
              <a:lnSpc>
                <a:spcPct val="110000"/>
              </a:lnSpc>
            </a:pPr>
            <a:endParaRPr kumimoji="1" lang="zh-CN" altLang="en-US">
              <a:latin typeface="楷体" panose="02010609060101010101" charset="-122"/>
              <a:ea typeface="楷体" panose="02010609060101010101" charset="-122"/>
            </a:endParaRPr>
          </a:p>
        </p:txBody>
      </p:sp>
      <p:sp>
        <p:nvSpPr>
          <p:cNvPr id="92" name="标题 1"/>
          <p:cNvSpPr txBox="1"/>
          <p:nvPr/>
        </p:nvSpPr>
        <p:spPr>
          <a:xfrm>
            <a:off x="660400" y="3018077"/>
            <a:ext cx="6262158" cy="1535552"/>
          </a:xfrm>
          <a:prstGeom prst="roundRect">
            <a:avLst>
              <a:gd name="adj" fmla="val 6270"/>
            </a:avLst>
          </a:prstGeom>
          <a:solidFill>
            <a:schemeClr val="bg1"/>
          </a:solidFill>
          <a:ln w="38100" cap="sq">
            <a:noFill/>
            <a:miter/>
          </a:ln>
          <a:effectLst>
            <a:outerShdw blurRad="381000" dist="127000" dir="2700000" algn="tl" rotWithShape="0">
              <a:schemeClr val="tx1">
                <a:lumMod val="85000"/>
                <a:lumOff val="15000"/>
                <a:alpha val="15000"/>
              </a:schemeClr>
            </a:outerShdw>
          </a:effectLst>
        </p:spPr>
        <p:txBody>
          <a:bodyPr vert="horz" wrap="square" lIns="38102" tIns="38102" rIns="38102" bIns="38102" rtlCol="0" anchor="ctr"/>
          <a:lstStyle/>
          <a:p>
            <a:pPr algn="ctr">
              <a:lnSpc>
                <a:spcPct val="110000"/>
              </a:lnSpc>
            </a:pPr>
            <a:endParaRPr kumimoji="1" lang="zh-CN" altLang="en-US">
              <a:latin typeface="楷体" panose="02010609060101010101" charset="-122"/>
              <a:ea typeface="楷体" panose="02010609060101010101" charset="-122"/>
            </a:endParaRPr>
          </a:p>
        </p:txBody>
      </p:sp>
      <p:sp>
        <p:nvSpPr>
          <p:cNvPr id="93" name="标题 1"/>
          <p:cNvSpPr txBox="1"/>
          <p:nvPr/>
        </p:nvSpPr>
        <p:spPr>
          <a:xfrm>
            <a:off x="660398" y="3018076"/>
            <a:ext cx="59269" cy="1535551"/>
          </a:xfrm>
          <a:prstGeom prst="rect">
            <a:avLst/>
          </a:prstGeom>
          <a:solidFill>
            <a:schemeClr val="accent1"/>
          </a:solidFill>
          <a:ln w="12700" cap="sq">
            <a:noFill/>
            <a:miter/>
          </a:ln>
          <a:effectLst>
            <a:outerShdw blurRad="139700" dist="50800" algn="l" rotWithShape="0">
              <a:schemeClr val="accent1">
                <a:alpha val="10000"/>
              </a:schemeClr>
            </a:outerShdw>
          </a:effectLst>
        </p:spPr>
        <p:txBody>
          <a:bodyPr vert="horz" wrap="square" lIns="91440" tIns="45720" rIns="91440" bIns="45720" rtlCol="0" anchor="ctr"/>
          <a:lstStyle/>
          <a:p>
            <a:pPr algn="ctr">
              <a:lnSpc>
                <a:spcPct val="110000"/>
              </a:lnSpc>
            </a:pPr>
            <a:endParaRPr kumimoji="1" lang="zh-CN" altLang="en-US">
              <a:latin typeface="楷体" panose="02010609060101010101" charset="-122"/>
              <a:ea typeface="楷体" panose="02010609060101010101" charset="-122"/>
            </a:endParaRPr>
          </a:p>
        </p:txBody>
      </p:sp>
      <p:sp>
        <p:nvSpPr>
          <p:cNvPr id="94" name="标题 1"/>
          <p:cNvSpPr txBox="1"/>
          <p:nvPr/>
        </p:nvSpPr>
        <p:spPr>
          <a:xfrm>
            <a:off x="660400" y="4701736"/>
            <a:ext cx="6262158" cy="1535552"/>
          </a:xfrm>
          <a:prstGeom prst="roundRect">
            <a:avLst>
              <a:gd name="adj" fmla="val 6270"/>
            </a:avLst>
          </a:prstGeom>
          <a:solidFill>
            <a:schemeClr val="bg1"/>
          </a:solidFill>
          <a:ln w="38100" cap="sq">
            <a:noFill/>
            <a:miter/>
          </a:ln>
          <a:effectLst>
            <a:outerShdw blurRad="381000" dist="127000" dir="2700000" algn="tl" rotWithShape="0">
              <a:schemeClr val="tx1">
                <a:lumMod val="85000"/>
                <a:lumOff val="15000"/>
                <a:alpha val="15000"/>
              </a:schemeClr>
            </a:outerShdw>
          </a:effectLst>
        </p:spPr>
        <p:txBody>
          <a:bodyPr vert="horz" wrap="square" lIns="38102" tIns="38102" rIns="38102" bIns="38102" rtlCol="0" anchor="ctr"/>
          <a:lstStyle/>
          <a:p>
            <a:pPr algn="ctr">
              <a:lnSpc>
                <a:spcPct val="110000"/>
              </a:lnSpc>
            </a:pPr>
            <a:endParaRPr kumimoji="1" lang="zh-CN" altLang="en-US">
              <a:latin typeface="楷体" panose="02010609060101010101" charset="-122"/>
              <a:ea typeface="楷体" panose="02010609060101010101" charset="-122"/>
            </a:endParaRPr>
          </a:p>
        </p:txBody>
      </p:sp>
      <p:sp>
        <p:nvSpPr>
          <p:cNvPr id="95" name="标题 1"/>
          <p:cNvSpPr txBox="1"/>
          <p:nvPr/>
        </p:nvSpPr>
        <p:spPr>
          <a:xfrm>
            <a:off x="660398" y="4701735"/>
            <a:ext cx="59269" cy="1535551"/>
          </a:xfrm>
          <a:prstGeom prst="rect">
            <a:avLst/>
          </a:prstGeom>
          <a:solidFill>
            <a:schemeClr val="accent1"/>
          </a:solidFill>
          <a:ln w="12700" cap="sq">
            <a:noFill/>
            <a:miter/>
          </a:ln>
          <a:effectLst>
            <a:outerShdw blurRad="139700" dist="50800" algn="l" rotWithShape="0">
              <a:schemeClr val="accent1">
                <a:alpha val="10000"/>
              </a:schemeClr>
            </a:outerShdw>
          </a:effectLst>
        </p:spPr>
        <p:txBody>
          <a:bodyPr vert="horz" wrap="square" lIns="91440" tIns="45720" rIns="91440" bIns="45720" rtlCol="0" anchor="ctr"/>
          <a:lstStyle/>
          <a:p>
            <a:pPr algn="ctr">
              <a:lnSpc>
                <a:spcPct val="110000"/>
              </a:lnSpc>
            </a:pPr>
            <a:endParaRPr kumimoji="1" lang="zh-CN" altLang="en-US">
              <a:latin typeface="楷体" panose="02010609060101010101" charset="-122"/>
              <a:ea typeface="楷体" panose="02010609060101010101" charset="-122"/>
            </a:endParaRPr>
          </a:p>
        </p:txBody>
      </p:sp>
      <p:sp>
        <p:nvSpPr>
          <p:cNvPr id="96" name="标题 1"/>
          <p:cNvSpPr txBox="1"/>
          <p:nvPr/>
        </p:nvSpPr>
        <p:spPr>
          <a:xfrm>
            <a:off x="847383" y="1351071"/>
            <a:ext cx="5950148" cy="3417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楷体" panose="02010609060101010101" charset="-122"/>
                <a:ea typeface="楷体" panose="02010609060101010101" charset="-122"/>
                <a:cs typeface="Source Han Sans CN Bold"/>
              </a:rPr>
              <a:t>Invalid Zero Value Identification</a:t>
            </a:r>
            <a:endParaRPr kumimoji="1" lang="en-US" altLang="zh-CN" sz="1600">
              <a:ln w="12700">
                <a:noFill/>
              </a:ln>
              <a:solidFill>
                <a:srgbClr val="404040">
                  <a:alpha val="100000"/>
                </a:srgbClr>
              </a:solidFill>
              <a:latin typeface="楷体" panose="02010609060101010101" charset="-122"/>
              <a:ea typeface="楷体" panose="02010609060101010101" charset="-122"/>
              <a:cs typeface="Source Han Sans CN Bold"/>
            </a:endParaRPr>
          </a:p>
        </p:txBody>
      </p:sp>
      <p:sp>
        <p:nvSpPr>
          <p:cNvPr id="97" name="标题 1"/>
          <p:cNvSpPr txBox="1"/>
          <p:nvPr/>
        </p:nvSpPr>
        <p:spPr>
          <a:xfrm>
            <a:off x="846188" y="1759274"/>
            <a:ext cx="5956300" cy="1032772"/>
          </a:xfrm>
          <a:prstGeom prst="rect">
            <a:avLst/>
          </a:prstGeom>
          <a:noFill/>
          <a:ln cap="sq">
            <a:noFill/>
          </a:ln>
        </p:spPr>
        <p:txBody>
          <a:bodyPr vert="horz" wrap="square" lIns="38102" tIns="38102" rIns="38102" bIns="38102" rtlCol="0" anchor="t"/>
          <a:lstStyle/>
          <a:p>
            <a:pPr algn="l">
              <a:lnSpc>
                <a:spcPct val="150000"/>
              </a:lnSpc>
            </a:pPr>
            <a:r>
              <a:rPr kumimoji="1" lang="en-US" altLang="zh-CN" sz="1085">
                <a:ln w="12700">
                  <a:noFill/>
                </a:ln>
                <a:solidFill>
                  <a:srgbClr val="404040">
                    <a:alpha val="100000"/>
                  </a:srgbClr>
                </a:solidFill>
                <a:latin typeface="楷体" panose="02010609060101010101" charset="-122"/>
                <a:ea typeface="楷体" panose="02010609060101010101" charset="-122"/>
                <a:cs typeface="Source Han Sans"/>
              </a:rPr>
              <a:t>Target features: Glucose, BloodPressure, SkinThickness, Insulin, BMI. Zero values in these metrics are physiologically impossible (e.g., fasting glucose &lt; 70 mg/dL indicates hypoglycemia).
Identifying and handling these invalid zero values ensures data accuracy and reliability.</a:t>
            </a:r>
            <a:endParaRPr kumimoji="1" lang="en-US" altLang="zh-CN" sz="1085">
              <a:ln w="12700">
                <a:noFill/>
              </a:ln>
              <a:solidFill>
                <a:srgbClr val="404040">
                  <a:alpha val="100000"/>
                </a:srgbClr>
              </a:solidFill>
              <a:latin typeface="楷体" panose="02010609060101010101" charset="-122"/>
              <a:ea typeface="楷体" panose="02010609060101010101" charset="-122"/>
              <a:cs typeface="Source Han Sans"/>
            </a:endParaRPr>
          </a:p>
        </p:txBody>
      </p:sp>
      <p:sp>
        <p:nvSpPr>
          <p:cNvPr id="98" name="标题 1"/>
          <p:cNvSpPr txBox="1"/>
          <p:nvPr/>
        </p:nvSpPr>
        <p:spPr>
          <a:xfrm>
            <a:off x="847383" y="3116371"/>
            <a:ext cx="5950148" cy="3417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楷体" panose="02010609060101010101" charset="-122"/>
                <a:ea typeface="楷体" panose="02010609060101010101" charset="-122"/>
                <a:cs typeface="Source Han Sans CN Bold"/>
              </a:rPr>
              <a:t>Stratified Imputation</a:t>
            </a:r>
            <a:endParaRPr kumimoji="1" lang="en-US" altLang="zh-CN" sz="1600">
              <a:ln w="12700">
                <a:noFill/>
              </a:ln>
              <a:solidFill>
                <a:srgbClr val="404040">
                  <a:alpha val="100000"/>
                </a:srgbClr>
              </a:solidFill>
              <a:latin typeface="楷体" panose="02010609060101010101" charset="-122"/>
              <a:ea typeface="楷体" panose="02010609060101010101" charset="-122"/>
              <a:cs typeface="Source Han Sans CN Bold"/>
            </a:endParaRPr>
          </a:p>
        </p:txBody>
      </p:sp>
      <p:sp>
        <p:nvSpPr>
          <p:cNvPr id="99" name="标题 1"/>
          <p:cNvSpPr txBox="1"/>
          <p:nvPr/>
        </p:nvSpPr>
        <p:spPr>
          <a:xfrm>
            <a:off x="846188" y="3524574"/>
            <a:ext cx="5956300" cy="1032772"/>
          </a:xfrm>
          <a:prstGeom prst="rect">
            <a:avLst/>
          </a:prstGeom>
          <a:noFill/>
          <a:ln cap="sq">
            <a:noFill/>
          </a:ln>
        </p:spPr>
        <p:txBody>
          <a:bodyPr vert="horz" wrap="square" lIns="38102" tIns="38102" rIns="38102" bIns="38102" rtlCol="0" anchor="t"/>
          <a:lstStyle/>
          <a:p>
            <a:pPr algn="l">
              <a:lnSpc>
                <a:spcPct val="150000"/>
              </a:lnSpc>
            </a:pPr>
            <a:r>
              <a:rPr kumimoji="1" lang="en-US" altLang="zh-CN" sz="1085">
                <a:ln w="12700">
                  <a:noFill/>
                </a:ln>
                <a:solidFill>
                  <a:srgbClr val="404040">
                    <a:alpha val="100000"/>
                  </a:srgbClr>
                </a:solidFill>
                <a:latin typeface="楷体" panose="02010609060101010101" charset="-122"/>
                <a:ea typeface="楷体" panose="02010609060101010101" charset="-122"/>
                <a:cs typeface="Source Han Sans"/>
              </a:rPr>
              <a:t>The data is grouped according to the Outcome column. For missing values in each group, the median of the group is used to fill them.
If all values in the group are missing, the median of the entire column is used. This approach preserves the distribution of the data and improves imputation accuracy.</a:t>
            </a:r>
            <a:endParaRPr kumimoji="1" lang="en-US" altLang="zh-CN" sz="1085">
              <a:ln w="12700">
                <a:noFill/>
              </a:ln>
              <a:solidFill>
                <a:srgbClr val="404040">
                  <a:alpha val="100000"/>
                </a:srgbClr>
              </a:solidFill>
              <a:latin typeface="楷体" panose="02010609060101010101" charset="-122"/>
              <a:ea typeface="楷体" panose="02010609060101010101" charset="-122"/>
              <a:cs typeface="Source Han Sans"/>
            </a:endParaRPr>
          </a:p>
        </p:txBody>
      </p:sp>
      <p:sp>
        <p:nvSpPr>
          <p:cNvPr id="100" name="标题 1"/>
          <p:cNvSpPr txBox="1"/>
          <p:nvPr/>
        </p:nvSpPr>
        <p:spPr>
          <a:xfrm>
            <a:off x="847383" y="4792771"/>
            <a:ext cx="5950148" cy="3417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楷体" panose="02010609060101010101" charset="-122"/>
                <a:ea typeface="楷体" panose="02010609060101010101" charset="-122"/>
                <a:cs typeface="Source Han Sans CN Bold"/>
              </a:rPr>
              <a:t>Fallback Global Imputation</a:t>
            </a:r>
            <a:endParaRPr kumimoji="1" lang="en-US" altLang="zh-CN" sz="1600">
              <a:ln w="12700">
                <a:noFill/>
              </a:ln>
              <a:solidFill>
                <a:srgbClr val="404040">
                  <a:alpha val="100000"/>
                </a:srgbClr>
              </a:solidFill>
              <a:latin typeface="楷体" panose="02010609060101010101" charset="-122"/>
              <a:ea typeface="楷体" panose="02010609060101010101" charset="-122"/>
              <a:cs typeface="Source Han Sans CN Bold"/>
            </a:endParaRPr>
          </a:p>
        </p:txBody>
      </p:sp>
      <p:sp>
        <p:nvSpPr>
          <p:cNvPr id="101" name="标题 1"/>
          <p:cNvSpPr txBox="1"/>
          <p:nvPr/>
        </p:nvSpPr>
        <p:spPr>
          <a:xfrm>
            <a:off x="846188" y="5200974"/>
            <a:ext cx="5956300" cy="1032772"/>
          </a:xfrm>
          <a:prstGeom prst="rect">
            <a:avLst/>
          </a:prstGeom>
          <a:noFill/>
          <a:ln cap="sq">
            <a:noFill/>
          </a:ln>
        </p:spPr>
        <p:txBody>
          <a:bodyPr vert="horz" wrap="square" lIns="38102" tIns="38102" rIns="38102" bIns="38102" rtlCol="0" anchor="t"/>
          <a:lstStyle/>
          <a:p>
            <a:pPr algn="l">
              <a:lnSpc>
                <a:spcPct val="150000"/>
              </a:lnSpc>
            </a:pPr>
            <a:r>
              <a:rPr kumimoji="1" lang="en-US" altLang="zh-CN" sz="1085">
                <a:ln w="12700">
                  <a:noFill/>
                </a:ln>
                <a:solidFill>
                  <a:srgbClr val="404040">
                    <a:alpha val="100000"/>
                  </a:srgbClr>
                </a:solidFill>
                <a:latin typeface="楷体" panose="02010609060101010101" charset="-122"/>
                <a:ea typeface="楷体" panose="02010609060101010101" charset="-122"/>
                <a:cs typeface="Source Han Sans"/>
              </a:rPr>
              <a:t>Ensures a complete dataset by using global imputation techniques as a fallback when other methods fail.
This step is crucial for handling missing values and maintaining data integrity for model training.</a:t>
            </a:r>
            <a:endParaRPr kumimoji="1" lang="en-US" altLang="zh-CN" sz="1085">
              <a:ln w="12700">
                <a:noFill/>
              </a:ln>
              <a:solidFill>
                <a:srgbClr val="404040">
                  <a:alpha val="100000"/>
                </a:srgbClr>
              </a:solidFill>
              <a:latin typeface="楷体" panose="02010609060101010101" charset="-122"/>
              <a:ea typeface="楷体" panose="02010609060101010101" charset="-122"/>
              <a:cs typeface="Source Han Sans"/>
            </a:endParaRPr>
          </a:p>
        </p:txBody>
      </p:sp>
      <p:sp>
        <p:nvSpPr>
          <p:cNvPr id="102"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楷体" panose="02010609060101010101" charset="-122"/>
                <a:ea typeface="楷体" panose="02010609060101010101" charset="-122"/>
                <a:cs typeface="Source Han Sans CN Bold"/>
              </a:rPr>
              <a:t>Data Cleaning</a:t>
            </a:r>
            <a:endParaRPr kumimoji="1" lang="en-US" altLang="zh-CN" sz="2800">
              <a:ln w="12700">
                <a:noFill/>
              </a:ln>
              <a:solidFill>
                <a:srgbClr val="262626">
                  <a:alpha val="100000"/>
                </a:srgbClr>
              </a:solidFill>
              <a:latin typeface="楷体" panose="02010609060101010101" charset="-122"/>
              <a:ea typeface="楷体" panose="02010609060101010101" charset="-122"/>
              <a:cs typeface="Source Han Sans CN Bold"/>
            </a:endParaRPr>
          </a:p>
        </p:txBody>
      </p:sp>
      <p:sp>
        <p:nvSpPr>
          <p:cNvPr id="103"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楷体" panose="02010609060101010101" charset="-122"/>
              <a:ea typeface="楷体" panose="02010609060101010101" charset="-122"/>
            </a:endParaRPr>
          </a:p>
        </p:txBody>
      </p:sp>
      <p:sp>
        <p:nvSpPr>
          <p:cNvPr id="104"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楷体" panose="02010609060101010101" charset="-122"/>
              <a:ea typeface="楷体" panose="02010609060101010101" charset="-122"/>
            </a:endParaRPr>
          </a:p>
        </p:txBody>
      </p:sp>
      <p:pic>
        <p:nvPicPr>
          <p:cNvPr id="105" name="图片 104"/>
          <p:cNvPicPr>
            <a:picLocks noChangeAspect="1"/>
          </p:cNvPicPr>
          <p:nvPr/>
        </p:nvPicPr>
        <p:blipFill>
          <a:blip r:embed="rId1"/>
          <a:stretch>
            <a:fillRect/>
          </a:stretch>
        </p:blipFill>
        <p:spPr>
          <a:xfrm>
            <a:off x="6929009" y="1444544"/>
            <a:ext cx="5066961" cy="1329818"/>
          </a:xfrm>
          <a:prstGeom prst="rect">
            <a:avLst/>
          </a:prstGeom>
        </p:spPr>
      </p:pic>
      <p:pic>
        <p:nvPicPr>
          <p:cNvPr id="106" name="图片 105"/>
          <p:cNvPicPr>
            <a:picLocks noChangeAspect="1"/>
          </p:cNvPicPr>
          <p:nvPr/>
        </p:nvPicPr>
        <p:blipFill>
          <a:blip r:embed="rId2"/>
          <a:stretch>
            <a:fillRect/>
          </a:stretch>
        </p:blipFill>
        <p:spPr>
          <a:xfrm>
            <a:off x="7078542" y="3208715"/>
            <a:ext cx="4767894" cy="1195884"/>
          </a:xfrm>
          <a:prstGeom prst="rect">
            <a:avLst/>
          </a:prstGeom>
        </p:spPr>
      </p:pic>
      <p:pic>
        <p:nvPicPr>
          <p:cNvPr id="107" name="图片 106"/>
          <p:cNvPicPr>
            <a:picLocks noChangeAspect="1"/>
          </p:cNvPicPr>
          <p:nvPr/>
        </p:nvPicPr>
        <p:blipFill>
          <a:blip r:embed="rId3"/>
          <a:stretch>
            <a:fillRect/>
          </a:stretch>
        </p:blipFill>
        <p:spPr>
          <a:xfrm>
            <a:off x="6929009" y="4838952"/>
            <a:ext cx="5106410" cy="126112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109"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110" name="标题 1"/>
          <p:cNvSpPr txBox="1"/>
          <p:nvPr/>
        </p:nvSpPr>
        <p:spPr>
          <a:xfrm>
            <a:off x="4112376" y="2135319"/>
            <a:ext cx="6480000" cy="1246131"/>
          </a:xfrm>
          <a:prstGeom prst="rect">
            <a:avLst/>
          </a:prstGeom>
          <a:noFill/>
          <a:ln>
            <a:noFill/>
          </a:ln>
        </p:spPr>
        <p:txBody>
          <a:bodyPr vert="horz" wrap="square" lIns="0" tIns="0" rIns="0" bIns="0" rtlCol="0" anchor="t"/>
          <a:lstStyle/>
          <a:p>
            <a:pPr algn="l">
              <a:lnSpc>
                <a:spcPct val="150000"/>
              </a:lnSpc>
            </a:pPr>
            <a:r>
              <a:rPr kumimoji="1" lang="en-US" altLang="zh-CN" sz="970" dirty="0">
                <a:ln w="12700">
                  <a:noFill/>
                </a:ln>
                <a:solidFill>
                  <a:srgbClr val="262626">
                    <a:alpha val="100000"/>
                  </a:srgbClr>
                </a:solidFill>
                <a:latin typeface="Times New Roman" panose="02020603050405020304" charset="0"/>
                <a:ea typeface="Source Han Sans"/>
                <a:cs typeface="Times New Roman" panose="02020603050405020304" charset="0"/>
              </a:rPr>
              <a:t>New features added to the dataset include </a:t>
            </a:r>
            <a:r>
              <a:rPr kumimoji="1" lang="en-US" altLang="zh-CN" sz="970" dirty="0" err="1">
                <a:ln w="12700">
                  <a:noFill/>
                </a:ln>
                <a:solidFill>
                  <a:srgbClr val="262626">
                    <a:alpha val="100000"/>
                  </a:srgbClr>
                </a:solidFill>
                <a:latin typeface="Times New Roman" panose="02020603050405020304" charset="0"/>
                <a:ea typeface="Source Han Sans"/>
                <a:cs typeface="Times New Roman" panose="02020603050405020304" charset="0"/>
              </a:rPr>
              <a:t>Glucose_BMI</a:t>
            </a:r>
            <a:r>
              <a:rPr kumimoji="1" lang="en-US" altLang="zh-CN" sz="970" dirty="0">
                <a:ln w="12700">
                  <a:noFill/>
                </a:ln>
                <a:solidFill>
                  <a:srgbClr val="262626">
                    <a:alpha val="100000"/>
                  </a:srgbClr>
                </a:solidFill>
                <a:latin typeface="Times New Roman" panose="02020603050405020304" charset="0"/>
                <a:ea typeface="Source Han Sans"/>
                <a:cs typeface="Times New Roman" panose="02020603050405020304" charset="0"/>
              </a:rPr>
              <a:t> (product of blood glucose concentration and BMI), </a:t>
            </a:r>
            <a:r>
              <a:rPr kumimoji="1" lang="en-US" altLang="zh-CN" sz="970" dirty="0" err="1">
                <a:ln w="12700">
                  <a:noFill/>
                </a:ln>
                <a:solidFill>
                  <a:srgbClr val="262626">
                    <a:alpha val="100000"/>
                  </a:srgbClr>
                </a:solidFill>
                <a:latin typeface="Times New Roman" panose="02020603050405020304" charset="0"/>
                <a:ea typeface="Source Han Sans"/>
                <a:cs typeface="Times New Roman" panose="02020603050405020304" charset="0"/>
              </a:rPr>
              <a:t>Age_Insulin</a:t>
            </a:r>
            <a:r>
              <a:rPr kumimoji="1" lang="en-US" altLang="zh-CN" sz="970" dirty="0">
                <a:ln w="12700">
                  <a:noFill/>
                </a:ln>
                <a:solidFill>
                  <a:srgbClr val="262626">
                    <a:alpha val="100000"/>
                  </a:srgbClr>
                </a:solidFill>
                <a:latin typeface="Times New Roman" panose="02020603050405020304" charset="0"/>
                <a:ea typeface="Source Han Sans"/>
                <a:cs typeface="Times New Roman" panose="02020603050405020304" charset="0"/>
              </a:rPr>
              <a:t> (product of age and insulin level), </a:t>
            </a:r>
            <a:r>
              <a:rPr kumimoji="1" lang="en-US" altLang="zh-CN" sz="970" dirty="0" err="1">
                <a:ln w="12700">
                  <a:noFill/>
                </a:ln>
                <a:solidFill>
                  <a:srgbClr val="262626">
                    <a:alpha val="100000"/>
                  </a:srgbClr>
                </a:solidFill>
                <a:latin typeface="Times New Roman" panose="02020603050405020304" charset="0"/>
                <a:ea typeface="Source Han Sans"/>
                <a:cs typeface="Times New Roman" panose="02020603050405020304" charset="0"/>
              </a:rPr>
              <a:t>BMI_Age</a:t>
            </a:r>
            <a:r>
              <a:rPr kumimoji="1" lang="en-US" altLang="zh-CN" sz="970" dirty="0">
                <a:ln w="12700">
                  <a:noFill/>
                </a:ln>
                <a:solidFill>
                  <a:srgbClr val="262626">
                    <a:alpha val="100000"/>
                  </a:srgbClr>
                </a:solidFill>
                <a:latin typeface="Times New Roman" panose="02020603050405020304" charset="0"/>
                <a:ea typeface="Source Han Sans"/>
                <a:cs typeface="Times New Roman" panose="02020603050405020304" charset="0"/>
              </a:rPr>
              <a:t> (product of BMI and age), </a:t>
            </a:r>
            <a:r>
              <a:rPr kumimoji="1" lang="en-US" altLang="zh-CN" sz="970" dirty="0" err="1">
                <a:ln w="12700">
                  <a:noFill/>
                </a:ln>
                <a:solidFill>
                  <a:srgbClr val="262626">
                    <a:alpha val="100000"/>
                  </a:srgbClr>
                </a:solidFill>
                <a:latin typeface="Times New Roman" panose="02020603050405020304" charset="0"/>
                <a:ea typeface="Source Han Sans"/>
                <a:cs typeface="Times New Roman" panose="02020603050405020304" charset="0"/>
              </a:rPr>
              <a:t>Glucose_Insulin_Ratio</a:t>
            </a:r>
            <a:r>
              <a:rPr kumimoji="1" lang="en-US" altLang="zh-CN" sz="970" dirty="0">
                <a:ln w="12700">
                  <a:noFill/>
                </a:ln>
                <a:solidFill>
                  <a:srgbClr val="262626">
                    <a:alpha val="100000"/>
                  </a:srgbClr>
                </a:solidFill>
                <a:latin typeface="Times New Roman" panose="02020603050405020304" charset="0"/>
                <a:ea typeface="Source Han Sans"/>
                <a:cs typeface="Times New Roman" panose="02020603050405020304" charset="0"/>
              </a:rPr>
              <a:t> (ratio of blood glucose concentration to insulin level), and Gender (derived from the number of pregnancies).
These new features enhance the model's ability to capture complex relationships and improve predictive performance.</a:t>
            </a:r>
            <a:endParaRPr kumimoji="1" lang="zh-CN" altLang="en-US" dirty="0">
              <a:latin typeface="Times New Roman" panose="02020603050405020304" charset="0"/>
              <a:cs typeface="Times New Roman" panose="02020603050405020304" charset="0"/>
            </a:endParaRPr>
          </a:p>
        </p:txBody>
      </p:sp>
      <p:sp>
        <p:nvSpPr>
          <p:cNvPr id="111" name="标题 1"/>
          <p:cNvSpPr txBox="1"/>
          <p:nvPr/>
        </p:nvSpPr>
        <p:spPr>
          <a:xfrm rot="2700000">
            <a:off x="1748706" y="1499763"/>
            <a:ext cx="1558840" cy="1558840"/>
          </a:xfrm>
          <a:prstGeom prst="roundRect">
            <a:avLst>
              <a:gd name="adj" fmla="val 9091"/>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pic>
        <p:nvPicPr>
          <p:cNvPr id="112" name="图片 111"/>
          <p:cNvPicPr>
            <a:picLocks noChangeAspect="1"/>
          </p:cNvPicPr>
          <p:nvPr/>
        </p:nvPicPr>
        <p:blipFill>
          <a:blip r:embed="rId1"/>
          <a:srcRect l="25703" t="12344" r="22801" b="10452"/>
          <a:stretch>
            <a:fillRect/>
          </a:stretch>
        </p:blipFill>
        <p:spPr>
          <a:xfrm>
            <a:off x="1586924" y="1337982"/>
            <a:ext cx="1882402" cy="1882403"/>
          </a:xfrm>
          <a:custGeom>
            <a:avLst/>
            <a:gdLst/>
            <a:ahLst/>
            <a:cxnLst/>
            <a:rect l="l" t="t" r="r" b="b"/>
            <a:pathLst>
              <a:path w="1882402" h="1882403">
                <a:moveTo>
                  <a:pt x="941202" y="0"/>
                </a:moveTo>
                <a:cubicBezTo>
                  <a:pt x="973912" y="0"/>
                  <a:pt x="1006622" y="12479"/>
                  <a:pt x="1031579" y="37436"/>
                </a:cubicBezTo>
                <a:lnTo>
                  <a:pt x="1844968" y="850824"/>
                </a:lnTo>
                <a:cubicBezTo>
                  <a:pt x="1894881" y="900738"/>
                  <a:pt x="1894881" y="981665"/>
                  <a:pt x="1844968" y="1031579"/>
                </a:cubicBezTo>
                <a:lnTo>
                  <a:pt x="1031579" y="1844968"/>
                </a:lnTo>
                <a:cubicBezTo>
                  <a:pt x="981665" y="1894882"/>
                  <a:pt x="900738" y="1894882"/>
                  <a:pt x="850824" y="1844968"/>
                </a:cubicBezTo>
                <a:lnTo>
                  <a:pt x="37436" y="1031579"/>
                </a:lnTo>
                <a:cubicBezTo>
                  <a:pt x="-12478" y="981665"/>
                  <a:pt x="-12478" y="900738"/>
                  <a:pt x="37436" y="850824"/>
                </a:cubicBezTo>
                <a:lnTo>
                  <a:pt x="850824" y="37436"/>
                </a:lnTo>
                <a:cubicBezTo>
                  <a:pt x="875781" y="12479"/>
                  <a:pt x="908491" y="0"/>
                  <a:pt x="941202" y="0"/>
                </a:cubicBezTo>
                <a:close/>
              </a:path>
            </a:pathLst>
          </a:custGeom>
          <a:noFill/>
          <a:ln>
            <a:noFill/>
          </a:ln>
        </p:spPr>
      </p:pic>
      <p:sp>
        <p:nvSpPr>
          <p:cNvPr id="113" name="标题 1"/>
          <p:cNvSpPr txBox="1"/>
          <p:nvPr/>
        </p:nvSpPr>
        <p:spPr>
          <a:xfrm rot="2700000">
            <a:off x="3353511" y="2052360"/>
            <a:ext cx="438606" cy="453646"/>
          </a:xfrm>
          <a:prstGeom prst="roundRect">
            <a:avLst>
              <a:gd name="adj" fmla="val 9091"/>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14" name="标题 1"/>
          <p:cNvSpPr txBox="1"/>
          <p:nvPr/>
        </p:nvSpPr>
        <p:spPr>
          <a:xfrm>
            <a:off x="4112376" y="1462224"/>
            <a:ext cx="6480000" cy="545802"/>
          </a:xfrm>
          <a:prstGeom prst="rect">
            <a:avLst/>
          </a:prstGeom>
          <a:noFill/>
          <a:ln>
            <a:noFill/>
          </a:ln>
        </p:spPr>
        <p:txBody>
          <a:bodyPr vert="horz" wrap="square" lIns="0" tIns="0" rIns="0" bIns="0" rtlCol="0" anchor="b"/>
          <a:lstStyle/>
          <a:p>
            <a:pPr algn="l">
              <a:lnSpc>
                <a:spcPct val="150000"/>
              </a:lnSpc>
            </a:pPr>
            <a:r>
              <a:rPr kumimoji="1" lang="en-US" altLang="zh-CN" sz="1600">
                <a:ln w="12700">
                  <a:noFill/>
                </a:ln>
                <a:solidFill>
                  <a:srgbClr val="262626">
                    <a:alpha val="100000"/>
                  </a:srgbClr>
                </a:solidFill>
                <a:latin typeface="Times New Roman" panose="02020603050405020304" charset="0"/>
                <a:ea typeface="Source Han Sans CN Bold"/>
                <a:cs typeface="Times New Roman" panose="02020603050405020304" charset="0"/>
              </a:rPr>
              <a:t>New Feature Creation</a:t>
            </a:r>
            <a:endParaRPr kumimoji="1" lang="en-US" altLang="zh-CN" sz="16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115" name="标题 1"/>
          <p:cNvSpPr txBox="1"/>
          <p:nvPr/>
        </p:nvSpPr>
        <p:spPr>
          <a:xfrm>
            <a:off x="4112376" y="4680287"/>
            <a:ext cx="6480000" cy="1246131"/>
          </a:xfrm>
          <a:prstGeom prst="rect">
            <a:avLst/>
          </a:prstGeom>
          <a:noFill/>
          <a:ln>
            <a:noFill/>
          </a:ln>
        </p:spPr>
        <p:txBody>
          <a:bodyPr vert="horz" wrap="square" lIns="0" tIns="0" rIns="0" bIns="0" rtlCol="0" anchor="t"/>
          <a:lstStyle/>
          <a:p>
            <a:pPr algn="l">
              <a:lnSpc>
                <a:spcPct val="150000"/>
              </a:lnSpc>
            </a:pPr>
            <a:r>
              <a:rPr kumimoji="1" lang="en-US" altLang="zh-CN" sz="1140">
                <a:ln w="12700">
                  <a:noFill/>
                </a:ln>
                <a:solidFill>
                  <a:srgbClr val="262626">
                    <a:alpha val="100000"/>
                  </a:srgbClr>
                </a:solidFill>
                <a:latin typeface="Times New Roman" panose="02020603050405020304" charset="0"/>
                <a:ea typeface="Source Han Sans"/>
                <a:cs typeface="Times New Roman" panose="02020603050405020304" charset="0"/>
              </a:rPr>
              <a:t>Data standardization adjusts feature values to the same scale (mean 0 and standard deviation 1) using the StandardScaler function. This is essential for distance- based algorithms.
Imbalance treatment using SMOTE generates synthetic samples to balance the number of positive and negative samples, improving model performance on minority classes.</a:t>
            </a:r>
            <a:endParaRPr kumimoji="1" lang="en-US" altLang="zh-CN" sz="1140">
              <a:ln w="12700">
                <a:noFill/>
              </a:ln>
              <a:solidFill>
                <a:srgbClr val="262626">
                  <a:alpha val="100000"/>
                </a:srgbClr>
              </a:solidFill>
              <a:latin typeface="Times New Roman" panose="02020603050405020304" charset="0"/>
              <a:ea typeface="Source Han Sans"/>
              <a:cs typeface="Times New Roman" panose="02020603050405020304" charset="0"/>
            </a:endParaRPr>
          </a:p>
        </p:txBody>
      </p:sp>
      <p:sp>
        <p:nvSpPr>
          <p:cNvPr id="116" name="标题 1"/>
          <p:cNvSpPr txBox="1"/>
          <p:nvPr/>
        </p:nvSpPr>
        <p:spPr>
          <a:xfrm rot="2700000">
            <a:off x="1748706" y="4044731"/>
            <a:ext cx="1558840" cy="1558840"/>
          </a:xfrm>
          <a:prstGeom prst="roundRect">
            <a:avLst>
              <a:gd name="adj" fmla="val 9091"/>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pic>
        <p:nvPicPr>
          <p:cNvPr id="117" name="图片 116"/>
          <p:cNvPicPr>
            <a:picLocks noChangeAspect="1"/>
          </p:cNvPicPr>
          <p:nvPr/>
        </p:nvPicPr>
        <p:blipFill>
          <a:blip r:embed="rId1"/>
          <a:srcRect l="25703" t="12344" r="22801" b="10452"/>
          <a:stretch>
            <a:fillRect/>
          </a:stretch>
        </p:blipFill>
        <p:spPr>
          <a:xfrm>
            <a:off x="1586924" y="3882950"/>
            <a:ext cx="1882402" cy="1882403"/>
          </a:xfrm>
          <a:custGeom>
            <a:avLst/>
            <a:gdLst/>
            <a:ahLst/>
            <a:cxnLst/>
            <a:rect l="l" t="t" r="r" b="b"/>
            <a:pathLst>
              <a:path w="1882402" h="1882403">
                <a:moveTo>
                  <a:pt x="941202" y="0"/>
                </a:moveTo>
                <a:cubicBezTo>
                  <a:pt x="973912" y="0"/>
                  <a:pt x="1006622" y="12479"/>
                  <a:pt x="1031579" y="37436"/>
                </a:cubicBezTo>
                <a:lnTo>
                  <a:pt x="1844968" y="850824"/>
                </a:lnTo>
                <a:cubicBezTo>
                  <a:pt x="1894881" y="900738"/>
                  <a:pt x="1894881" y="981665"/>
                  <a:pt x="1844968" y="1031579"/>
                </a:cubicBezTo>
                <a:lnTo>
                  <a:pt x="1031579" y="1844968"/>
                </a:lnTo>
                <a:cubicBezTo>
                  <a:pt x="981665" y="1894882"/>
                  <a:pt x="900738" y="1894882"/>
                  <a:pt x="850824" y="1844968"/>
                </a:cubicBezTo>
                <a:lnTo>
                  <a:pt x="37436" y="1031579"/>
                </a:lnTo>
                <a:cubicBezTo>
                  <a:pt x="-12478" y="981665"/>
                  <a:pt x="-12478" y="900738"/>
                  <a:pt x="37436" y="850824"/>
                </a:cubicBezTo>
                <a:lnTo>
                  <a:pt x="850824" y="37436"/>
                </a:lnTo>
                <a:cubicBezTo>
                  <a:pt x="875781" y="12479"/>
                  <a:pt x="908491" y="0"/>
                  <a:pt x="941202" y="0"/>
                </a:cubicBezTo>
                <a:close/>
              </a:path>
            </a:pathLst>
          </a:custGeom>
          <a:noFill/>
          <a:ln>
            <a:noFill/>
          </a:ln>
        </p:spPr>
      </p:pic>
      <p:sp>
        <p:nvSpPr>
          <p:cNvPr id="118" name="标题 1"/>
          <p:cNvSpPr txBox="1"/>
          <p:nvPr/>
        </p:nvSpPr>
        <p:spPr>
          <a:xfrm rot="2700000">
            <a:off x="3353511" y="4597328"/>
            <a:ext cx="438606" cy="453646"/>
          </a:xfrm>
          <a:prstGeom prst="roundRect">
            <a:avLst>
              <a:gd name="adj" fmla="val 9091"/>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19" name="标题 1"/>
          <p:cNvSpPr txBox="1"/>
          <p:nvPr/>
        </p:nvSpPr>
        <p:spPr>
          <a:xfrm>
            <a:off x="4112376" y="4007192"/>
            <a:ext cx="6480000" cy="545802"/>
          </a:xfrm>
          <a:prstGeom prst="rect">
            <a:avLst/>
          </a:prstGeom>
          <a:noFill/>
          <a:ln>
            <a:noFill/>
          </a:ln>
        </p:spPr>
        <p:txBody>
          <a:bodyPr vert="horz" wrap="square" lIns="0" tIns="0" rIns="0" bIns="0" rtlCol="0" anchor="b"/>
          <a:lstStyle/>
          <a:p>
            <a:pPr algn="l">
              <a:lnSpc>
                <a:spcPct val="150000"/>
              </a:lnSpc>
            </a:pPr>
            <a:r>
              <a:rPr kumimoji="1" lang="en-US" altLang="zh-CN" sz="1600">
                <a:ln w="12700">
                  <a:noFill/>
                </a:ln>
                <a:solidFill>
                  <a:srgbClr val="262626">
                    <a:alpha val="100000"/>
                  </a:srgbClr>
                </a:solidFill>
                <a:latin typeface="Times New Roman" panose="02020603050405020304" charset="0"/>
                <a:ea typeface="Source Han Sans CN Bold"/>
                <a:cs typeface="Times New Roman" panose="02020603050405020304" charset="0"/>
              </a:rPr>
              <a:t>Data Standardization and Imbalance Treatment</a:t>
            </a:r>
            <a:endParaRPr kumimoji="1" lang="en-US" altLang="zh-CN" sz="16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120"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Feature Engineering</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121"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22"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4" name="图片 123"/>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125"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98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pic>
        <p:nvPicPr>
          <p:cNvPr id="126" name="图片 125"/>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127"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89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sp>
        <p:nvSpPr>
          <p:cNvPr id="128" name="标题 1"/>
          <p:cNvSpPr txBox="1"/>
          <p:nvPr/>
        </p:nvSpPr>
        <p:spPr>
          <a:xfrm rot="2137481">
            <a:off x="2072" y="5356355"/>
            <a:ext cx="2036224" cy="1314749"/>
          </a:xfrm>
          <a:custGeom>
            <a:avLst/>
            <a:gdLst>
              <a:gd name="connsiteX0" fmla="*/ 92521 w 2036224"/>
              <a:gd name="connsiteY0" fmla="*/ 35839 h 1314749"/>
              <a:gd name="connsiteX1" fmla="*/ 209849 w 2036224"/>
              <a:gd name="connsiteY1" fmla="*/ 0 h 1314749"/>
              <a:gd name="connsiteX2" fmla="*/ 383859 w 2036224"/>
              <a:gd name="connsiteY2" fmla="*/ 92520 h 1314749"/>
              <a:gd name="connsiteX3" fmla="*/ 392527 w 2036224"/>
              <a:gd name="connsiteY3" fmla="*/ 108490 h 1314749"/>
              <a:gd name="connsiteX4" fmla="*/ 401929 w 2036224"/>
              <a:gd name="connsiteY4" fmla="*/ 120885 h 1314749"/>
              <a:gd name="connsiteX5" fmla="*/ 476751 w 2036224"/>
              <a:gd name="connsiteY5" fmla="*/ 209797 h 1314749"/>
              <a:gd name="connsiteX6" fmla="*/ 2030065 w 2036224"/>
              <a:gd name="connsiteY6" fmla="*/ 966391 h 1314749"/>
              <a:gd name="connsiteX7" fmla="*/ 2036224 w 2036224"/>
              <a:gd name="connsiteY7" fmla="*/ 966470 h 1314749"/>
              <a:gd name="connsiteX8" fmla="*/ 1550196 w 2036224"/>
              <a:gd name="connsiteY8" fmla="*/ 1314749 h 1314749"/>
              <a:gd name="connsiteX9" fmla="*/ 1497652 w 2036224"/>
              <a:gd name="connsiteY9" fmla="*/ 1303885 h 1314749"/>
              <a:gd name="connsiteX10" fmla="*/ 163775 w 2036224"/>
              <a:gd name="connsiteY10" fmla="*/ 486988 h 1314749"/>
              <a:gd name="connsiteX11" fmla="*/ 75096 w 2036224"/>
              <a:gd name="connsiteY11" fmla="*/ 381609 h 1314749"/>
              <a:gd name="connsiteX12" fmla="*/ 42327 w 2036224"/>
              <a:gd name="connsiteY12" fmla="*/ 338409 h 1314749"/>
              <a:gd name="connsiteX13" fmla="*/ 43933 w 2036224"/>
              <a:gd name="connsiteY13" fmla="*/ 336987 h 1314749"/>
              <a:gd name="connsiteX14" fmla="*/ 35839 w 2036224"/>
              <a:gd name="connsiteY14" fmla="*/ 327177 h 1314749"/>
              <a:gd name="connsiteX15" fmla="*/ 0 w 2036224"/>
              <a:gd name="connsiteY15" fmla="*/ 209849 h 1314749"/>
              <a:gd name="connsiteX16" fmla="*/ 16492 w 2036224"/>
              <a:gd name="connsiteY16" fmla="*/ 128166 h 1314749"/>
              <a:gd name="connsiteX17" fmla="*/ 92521 w 2036224"/>
              <a:gd name="connsiteY17" fmla="*/ 35839 h 1314749"/>
            </a:gdLst>
            <a:ahLst/>
            <a:cxnLst/>
            <a:rect l="l" t="t" r="r" b="b"/>
            <a:pathLst>
              <a:path w="2036224" h="1314749">
                <a:moveTo>
                  <a:pt x="92521" y="35839"/>
                </a:moveTo>
                <a:cubicBezTo>
                  <a:pt x="126013" y="13212"/>
                  <a:pt x="166388" y="0"/>
                  <a:pt x="209849" y="0"/>
                </a:cubicBezTo>
                <a:cubicBezTo>
                  <a:pt x="282284" y="0"/>
                  <a:pt x="346147" y="36700"/>
                  <a:pt x="383859" y="92520"/>
                </a:cubicBezTo>
                <a:lnTo>
                  <a:pt x="392527" y="108490"/>
                </a:lnTo>
                <a:lnTo>
                  <a:pt x="401929" y="120885"/>
                </a:lnTo>
                <a:cubicBezTo>
                  <a:pt x="425979" y="150982"/>
                  <a:pt x="450920" y="180630"/>
                  <a:pt x="476751" y="209797"/>
                </a:cubicBezTo>
                <a:cubicBezTo>
                  <a:pt x="890058" y="676462"/>
                  <a:pt x="1453392" y="931423"/>
                  <a:pt x="2030065" y="966391"/>
                </a:cubicBezTo>
                <a:lnTo>
                  <a:pt x="2036224" y="966470"/>
                </a:lnTo>
                <a:lnTo>
                  <a:pt x="1550196" y="1314749"/>
                </a:lnTo>
                <a:lnTo>
                  <a:pt x="1497652" y="1303885"/>
                </a:lnTo>
                <a:cubicBezTo>
                  <a:pt x="998571" y="1175488"/>
                  <a:pt x="531163" y="901807"/>
                  <a:pt x="163775" y="486988"/>
                </a:cubicBezTo>
                <a:cubicBezTo>
                  <a:pt x="133159" y="452420"/>
                  <a:pt x="103600" y="417280"/>
                  <a:pt x="75096" y="381609"/>
                </a:cubicBezTo>
                <a:lnTo>
                  <a:pt x="42327" y="338409"/>
                </a:lnTo>
                <a:lnTo>
                  <a:pt x="43933" y="336987"/>
                </a:lnTo>
                <a:lnTo>
                  <a:pt x="35839" y="327177"/>
                </a:lnTo>
                <a:cubicBezTo>
                  <a:pt x="13212" y="293685"/>
                  <a:pt x="0" y="253309"/>
                  <a:pt x="0" y="209849"/>
                </a:cubicBezTo>
                <a:cubicBezTo>
                  <a:pt x="0" y="180874"/>
                  <a:pt x="5872" y="153272"/>
                  <a:pt x="16492" y="128166"/>
                </a:cubicBezTo>
                <a:cubicBezTo>
                  <a:pt x="32420" y="90507"/>
                  <a:pt x="59029" y="58466"/>
                  <a:pt x="92521" y="35839"/>
                </a:cubicBezTo>
                <a:close/>
              </a:path>
            </a:pathLst>
          </a:custGeom>
          <a:gradFill>
            <a:gsLst>
              <a:gs pos="12000">
                <a:schemeClr val="accent1">
                  <a:lumMod val="49000"/>
                  <a:lumOff val="51000"/>
                </a:schemeClr>
              </a:gs>
              <a:gs pos="79310">
                <a:schemeClr val="accent1">
                  <a:alpha val="72000"/>
                  <a:lumMod val="31000"/>
                  <a:lumOff val="69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29" name="标题 1"/>
          <p:cNvSpPr txBox="1"/>
          <p:nvPr/>
        </p:nvSpPr>
        <p:spPr>
          <a:xfrm rot="12289066">
            <a:off x="9881456" y="66356"/>
            <a:ext cx="1594711" cy="1075874"/>
          </a:xfrm>
          <a:custGeom>
            <a:avLst/>
            <a:gdLst>
              <a:gd name="connsiteX0" fmla="*/ 1594711 w 1594711"/>
              <a:gd name="connsiteY0" fmla="*/ 834987 h 1075874"/>
              <a:gd name="connsiteX1" fmla="*/ 1073809 w 1594711"/>
              <a:gd name="connsiteY1" fmla="*/ 1075874 h 1075874"/>
              <a:gd name="connsiteX2" fmla="*/ 900281 w 1594711"/>
              <a:gd name="connsiteY2" fmla="*/ 1003112 h 1075874"/>
              <a:gd name="connsiteX3" fmla="*/ 145744 w 1594711"/>
              <a:gd name="connsiteY3" fmla="*/ 433373 h 1075874"/>
              <a:gd name="connsiteX4" fmla="*/ 66828 w 1594711"/>
              <a:gd name="connsiteY4" fmla="*/ 339596 h 1075874"/>
              <a:gd name="connsiteX5" fmla="*/ 37667 w 1594711"/>
              <a:gd name="connsiteY5" fmla="*/ 301152 h 1075874"/>
              <a:gd name="connsiteX6" fmla="*/ 39097 w 1594711"/>
              <a:gd name="connsiteY6" fmla="*/ 299886 h 1075874"/>
              <a:gd name="connsiteX7" fmla="*/ 31893 w 1594711"/>
              <a:gd name="connsiteY7" fmla="*/ 291156 h 1075874"/>
              <a:gd name="connsiteX8" fmla="*/ 0 w 1594711"/>
              <a:gd name="connsiteY8" fmla="*/ 186745 h 1075874"/>
              <a:gd name="connsiteX9" fmla="*/ 14676 w 1594711"/>
              <a:gd name="connsiteY9" fmla="*/ 114055 h 1075874"/>
              <a:gd name="connsiteX10" fmla="*/ 186745 w 1594711"/>
              <a:gd name="connsiteY10" fmla="*/ 0 h 1075874"/>
              <a:gd name="connsiteX11" fmla="*/ 341597 w 1594711"/>
              <a:gd name="connsiteY11" fmla="*/ 82334 h 1075874"/>
              <a:gd name="connsiteX12" fmla="*/ 349312 w 1594711"/>
              <a:gd name="connsiteY12" fmla="*/ 96545 h 1075874"/>
              <a:gd name="connsiteX13" fmla="*/ 357678 w 1594711"/>
              <a:gd name="connsiteY13" fmla="*/ 107576 h 1075874"/>
              <a:gd name="connsiteX14" fmla="*/ 424263 w 1594711"/>
              <a:gd name="connsiteY14" fmla="*/ 186699 h 1075874"/>
              <a:gd name="connsiteX15" fmla="*/ 1425802 w 1594711"/>
              <a:gd name="connsiteY15" fmla="*/ 800065 h 1075874"/>
            </a:gdLst>
            <a:ahLst/>
            <a:cxnLst/>
            <a:rect l="l" t="t" r="r" b="b"/>
            <a:pathLst>
              <a:path w="1594711" h="1075874">
                <a:moveTo>
                  <a:pt x="1594711" y="834987"/>
                </a:moveTo>
                <a:lnTo>
                  <a:pt x="1073809" y="1075874"/>
                </a:lnTo>
                <a:lnTo>
                  <a:pt x="900281" y="1003112"/>
                </a:lnTo>
                <a:cubicBezTo>
                  <a:pt x="621223" y="869750"/>
                  <a:pt x="363704" y="679472"/>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30" name="标题 1"/>
          <p:cNvSpPr txBox="1"/>
          <p:nvPr/>
        </p:nvSpPr>
        <p:spPr>
          <a:xfrm>
            <a:off x="9032553" y="1711122"/>
            <a:ext cx="762996" cy="762996"/>
          </a:xfrm>
          <a:prstGeom prst="ellipse">
            <a:avLst/>
          </a:prstGeom>
          <a:solidFill>
            <a:schemeClr val="accent1">
              <a:lumMod val="40000"/>
              <a:lumOff val="6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31" name="标题 1"/>
          <p:cNvSpPr txBox="1"/>
          <p:nvPr/>
        </p:nvSpPr>
        <p:spPr>
          <a:xfrm>
            <a:off x="1694525" y="0"/>
            <a:ext cx="8802950" cy="6858000"/>
          </a:xfrm>
          <a:custGeom>
            <a:avLst/>
            <a:gdLst>
              <a:gd name="connsiteX0" fmla="*/ 6417046 w 8802950"/>
              <a:gd name="connsiteY0" fmla="*/ 0 h 6858000"/>
              <a:gd name="connsiteX1" fmla="*/ 6728294 w 8802950"/>
              <a:gd name="connsiteY1" fmla="*/ 0 h 6858000"/>
              <a:gd name="connsiteX2" fmla="*/ 6862382 w 8802950"/>
              <a:gd name="connsiteY2" fmla="*/ 85962 h 6858000"/>
              <a:gd name="connsiteX3" fmla="*/ 8802950 w 8802950"/>
              <a:gd name="connsiteY3" fmla="*/ 3735734 h 6858000"/>
              <a:gd name="connsiteX4" fmla="*/ 7513788 w 8802950"/>
              <a:gd name="connsiteY4" fmla="*/ 6848047 h 6858000"/>
              <a:gd name="connsiteX5" fmla="*/ 7503349 w 8802950"/>
              <a:gd name="connsiteY5" fmla="*/ 6858000 h 6858000"/>
              <a:gd name="connsiteX6" fmla="*/ 7269214 w 8802950"/>
              <a:gd name="connsiteY6" fmla="*/ 6858000 h 6858000"/>
              <a:gd name="connsiteX7" fmla="*/ 7402553 w 8802950"/>
              <a:gd name="connsiteY7" fmla="*/ 6736813 h 6858000"/>
              <a:gd name="connsiteX8" fmla="*/ 8645641 w 8802950"/>
              <a:gd name="connsiteY8" fmla="*/ 3735734 h 6858000"/>
              <a:gd name="connsiteX9" fmla="*/ 6424497 w 8802950"/>
              <a:gd name="connsiteY9" fmla="*/ 3816 h 6858000"/>
              <a:gd name="connsiteX10" fmla="*/ 2074656 w 8802950"/>
              <a:gd name="connsiteY10" fmla="*/ 0 h 6858000"/>
              <a:gd name="connsiteX11" fmla="*/ 2385904 w 8802950"/>
              <a:gd name="connsiteY11" fmla="*/ 0 h 6858000"/>
              <a:gd name="connsiteX12" fmla="*/ 2378454 w 8802950"/>
              <a:gd name="connsiteY12" fmla="*/ 3816 h 6858000"/>
              <a:gd name="connsiteX13" fmla="*/ 157309 w 8802950"/>
              <a:gd name="connsiteY13" fmla="*/ 3735734 h 6858000"/>
              <a:gd name="connsiteX14" fmla="*/ 1400397 w 8802950"/>
              <a:gd name="connsiteY14" fmla="*/ 6736813 h 6858000"/>
              <a:gd name="connsiteX15" fmla="*/ 1533737 w 8802950"/>
              <a:gd name="connsiteY15" fmla="*/ 6858000 h 6858000"/>
              <a:gd name="connsiteX16" fmla="*/ 1299602 w 8802950"/>
              <a:gd name="connsiteY16" fmla="*/ 6858000 h 6858000"/>
              <a:gd name="connsiteX17" fmla="*/ 1289162 w 8802950"/>
              <a:gd name="connsiteY17" fmla="*/ 6848047 h 6858000"/>
              <a:gd name="connsiteX18" fmla="*/ 0 w 8802950"/>
              <a:gd name="connsiteY18" fmla="*/ 3735734 h 6858000"/>
              <a:gd name="connsiteX19" fmla="*/ 1940568 w 8802950"/>
              <a:gd name="connsiteY19" fmla="*/ 85962 h 6858000"/>
            </a:gdLst>
            <a:ahLst/>
            <a:cxnLst/>
            <a:rect l="l" t="t" r="r" b="b"/>
            <a:pathLst>
              <a:path w="8802950" h="6858000">
                <a:moveTo>
                  <a:pt x="6417046" y="0"/>
                </a:moveTo>
                <a:lnTo>
                  <a:pt x="6728294" y="0"/>
                </a:lnTo>
                <a:lnTo>
                  <a:pt x="6862382" y="85962"/>
                </a:lnTo>
                <a:cubicBezTo>
                  <a:pt x="8033182" y="876939"/>
                  <a:pt x="8802950" y="2216442"/>
                  <a:pt x="8802950" y="3735734"/>
                </a:cubicBezTo>
                <a:cubicBezTo>
                  <a:pt x="8802950" y="4951168"/>
                  <a:pt x="8310298" y="6051537"/>
                  <a:pt x="7513788" y="6848047"/>
                </a:cubicBezTo>
                <a:lnTo>
                  <a:pt x="7503349" y="6858000"/>
                </a:lnTo>
                <a:lnTo>
                  <a:pt x="7269214" y="6858000"/>
                </a:lnTo>
                <a:lnTo>
                  <a:pt x="7402553" y="6736813"/>
                </a:lnTo>
                <a:cubicBezTo>
                  <a:pt x="8170597" y="5968770"/>
                  <a:pt x="8645641" y="4907728"/>
                  <a:pt x="8645641" y="3735734"/>
                </a:cubicBezTo>
                <a:cubicBezTo>
                  <a:pt x="8645641" y="2124242"/>
                  <a:pt x="7747510" y="722520"/>
                  <a:pt x="6424497" y="3816"/>
                </a:cubicBezTo>
                <a:close/>
                <a:moveTo>
                  <a:pt x="2074656" y="0"/>
                </a:moveTo>
                <a:lnTo>
                  <a:pt x="2385904" y="0"/>
                </a:lnTo>
                <a:lnTo>
                  <a:pt x="2378454" y="3816"/>
                </a:lnTo>
                <a:cubicBezTo>
                  <a:pt x="1055440" y="722520"/>
                  <a:pt x="157309" y="2124242"/>
                  <a:pt x="157309" y="3735734"/>
                </a:cubicBezTo>
                <a:cubicBezTo>
                  <a:pt x="157309" y="4907728"/>
                  <a:pt x="632354" y="5968770"/>
                  <a:pt x="1400397" y="6736813"/>
                </a:cubicBezTo>
                <a:lnTo>
                  <a:pt x="1533737" y="6858000"/>
                </a:lnTo>
                <a:lnTo>
                  <a:pt x="1299602" y="6858000"/>
                </a:lnTo>
                <a:lnTo>
                  <a:pt x="1289162" y="6848047"/>
                </a:lnTo>
                <a:cubicBezTo>
                  <a:pt x="492652" y="6051537"/>
                  <a:pt x="0" y="4951168"/>
                  <a:pt x="0" y="3735734"/>
                </a:cubicBezTo>
                <a:cubicBezTo>
                  <a:pt x="0" y="2216442"/>
                  <a:pt x="769769" y="876939"/>
                  <a:pt x="1940568" y="8596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32" name="标题 1"/>
          <p:cNvSpPr txBox="1"/>
          <p:nvPr/>
        </p:nvSpPr>
        <p:spPr>
          <a:xfrm>
            <a:off x="1066322" y="0"/>
            <a:ext cx="10059356" cy="6858000"/>
          </a:xfrm>
          <a:custGeom>
            <a:avLst/>
            <a:gdLst>
              <a:gd name="connsiteX0" fmla="*/ 7575640 w 10059356"/>
              <a:gd name="connsiteY0" fmla="*/ 0 h 6858000"/>
              <a:gd name="connsiteX1" fmla="*/ 8372344 w 10059356"/>
              <a:gd name="connsiteY1" fmla="*/ 0 h 6858000"/>
              <a:gd name="connsiteX2" fmla="*/ 8411520 w 10059356"/>
              <a:gd name="connsiteY2" fmla="*/ 33935 h 6858000"/>
              <a:gd name="connsiteX3" fmla="*/ 10059356 w 10059356"/>
              <a:gd name="connsiteY3" fmla="*/ 3756994 h 6858000"/>
              <a:gd name="connsiteX4" fmla="*/ 9060137 w 10059356"/>
              <a:gd name="connsiteY4" fmla="*/ 6766331 h 6858000"/>
              <a:gd name="connsiteX5" fmla="*/ 8988099 w 10059356"/>
              <a:gd name="connsiteY5" fmla="*/ 6858000 h 6858000"/>
              <a:gd name="connsiteX6" fmla="*/ 8336782 w 10059356"/>
              <a:gd name="connsiteY6" fmla="*/ 6858000 h 6858000"/>
              <a:gd name="connsiteX7" fmla="*/ 8531555 w 10059356"/>
              <a:gd name="connsiteY7" fmla="*/ 6643696 h 6858000"/>
              <a:gd name="connsiteX8" fmla="*/ 9567854 w 10059356"/>
              <a:gd name="connsiteY8" fmla="*/ 3756994 h 6858000"/>
              <a:gd name="connsiteX9" fmla="*/ 7744941 w 10059356"/>
              <a:gd name="connsiteY9" fmla="*/ 120392 h 6858000"/>
              <a:gd name="connsiteX10" fmla="*/ 1687013 w 10059356"/>
              <a:gd name="connsiteY10" fmla="*/ 0 h 6858000"/>
              <a:gd name="connsiteX11" fmla="*/ 2483714 w 10059356"/>
              <a:gd name="connsiteY11" fmla="*/ 0 h 6858000"/>
              <a:gd name="connsiteX12" fmla="*/ 2314414 w 10059356"/>
              <a:gd name="connsiteY12" fmla="*/ 120392 h 6858000"/>
              <a:gd name="connsiteX13" fmla="*/ 491500 w 10059356"/>
              <a:gd name="connsiteY13" fmla="*/ 3756994 h 6858000"/>
              <a:gd name="connsiteX14" fmla="*/ 1527799 w 10059356"/>
              <a:gd name="connsiteY14" fmla="*/ 6643696 h 6858000"/>
              <a:gd name="connsiteX15" fmla="*/ 1722572 w 10059356"/>
              <a:gd name="connsiteY15" fmla="*/ 6858000 h 6858000"/>
              <a:gd name="connsiteX16" fmla="*/ 1071257 w 10059356"/>
              <a:gd name="connsiteY16" fmla="*/ 6858000 h 6858000"/>
              <a:gd name="connsiteX17" fmla="*/ 999219 w 10059356"/>
              <a:gd name="connsiteY17" fmla="*/ 6766331 h 6858000"/>
              <a:gd name="connsiteX18" fmla="*/ 0 w 10059356"/>
              <a:gd name="connsiteY18" fmla="*/ 3756994 h 6858000"/>
              <a:gd name="connsiteX19" fmla="*/ 1647836 w 10059356"/>
              <a:gd name="connsiteY19" fmla="*/ 33935 h 6858000"/>
            </a:gdLst>
            <a:ahLst/>
            <a:cxnLst/>
            <a:rect l="l" t="t" r="r" b="b"/>
            <a:pathLst>
              <a:path w="10059356" h="6858000">
                <a:moveTo>
                  <a:pt x="7575640" y="0"/>
                </a:moveTo>
                <a:lnTo>
                  <a:pt x="8372344" y="0"/>
                </a:lnTo>
                <a:lnTo>
                  <a:pt x="8411520" y="33935"/>
                </a:lnTo>
                <a:cubicBezTo>
                  <a:pt x="9423820" y="954004"/>
                  <a:pt x="10059356" y="2281281"/>
                  <a:pt x="10059356" y="3756994"/>
                </a:cubicBezTo>
                <a:cubicBezTo>
                  <a:pt x="10059356" y="4885481"/>
                  <a:pt x="9687710" y="5927166"/>
                  <a:pt x="9060137" y="6766331"/>
                </a:cubicBezTo>
                <a:lnTo>
                  <a:pt x="8988099" y="6858000"/>
                </a:lnTo>
                <a:lnTo>
                  <a:pt x="8336782" y="6858000"/>
                </a:lnTo>
                <a:lnTo>
                  <a:pt x="8531555" y="6643696"/>
                </a:lnTo>
                <a:cubicBezTo>
                  <a:pt x="9178953" y="5859232"/>
                  <a:pt x="9567854" y="4853529"/>
                  <a:pt x="9567854" y="3756994"/>
                </a:cubicBezTo>
                <a:cubicBezTo>
                  <a:pt x="9567854" y="2268839"/>
                  <a:pt x="8851561" y="947984"/>
                  <a:pt x="7744941" y="120392"/>
                </a:cubicBezTo>
                <a:close/>
                <a:moveTo>
                  <a:pt x="1687013" y="0"/>
                </a:moveTo>
                <a:lnTo>
                  <a:pt x="2483714" y="0"/>
                </a:lnTo>
                <a:lnTo>
                  <a:pt x="2314414" y="120392"/>
                </a:lnTo>
                <a:cubicBezTo>
                  <a:pt x="1207793" y="947984"/>
                  <a:pt x="491500" y="2268839"/>
                  <a:pt x="491500" y="3756994"/>
                </a:cubicBezTo>
                <a:cubicBezTo>
                  <a:pt x="491500" y="4853529"/>
                  <a:pt x="880402" y="5859232"/>
                  <a:pt x="1527799" y="6643696"/>
                </a:cubicBezTo>
                <a:lnTo>
                  <a:pt x="1722572" y="6858000"/>
                </a:lnTo>
                <a:lnTo>
                  <a:pt x="1071257" y="6858000"/>
                </a:lnTo>
                <a:lnTo>
                  <a:pt x="999219" y="6766331"/>
                </a:lnTo>
                <a:cubicBezTo>
                  <a:pt x="371646" y="5927166"/>
                  <a:pt x="0" y="4885481"/>
                  <a:pt x="0" y="3756994"/>
                </a:cubicBezTo>
                <a:cubicBezTo>
                  <a:pt x="0" y="2281281"/>
                  <a:pt x="635536" y="954004"/>
                  <a:pt x="1647836" y="33935"/>
                </a:cubicBezTo>
                <a:close/>
              </a:path>
            </a:pathLst>
          </a:custGeom>
          <a:solidFill>
            <a:schemeClr val="accent1">
              <a:alpha val="71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33" name="标题 1"/>
          <p:cNvSpPr txBox="1"/>
          <p:nvPr/>
        </p:nvSpPr>
        <p:spPr>
          <a:xfrm>
            <a:off x="2748381" y="3005299"/>
            <a:ext cx="6695239" cy="2020760"/>
          </a:xfrm>
          <a:prstGeom prst="rect">
            <a:avLst/>
          </a:prstGeom>
          <a:noFill/>
          <a:ln>
            <a:noFill/>
          </a:ln>
        </p:spPr>
        <p:txBody>
          <a:bodyPr vert="horz" wrap="square" lIns="0" tIns="0" rIns="0" bIns="0" rtlCol="0" anchor="t"/>
          <a:lstStyle/>
          <a:p>
            <a:pPr algn="ctr">
              <a:lnSpc>
                <a:spcPct val="130000"/>
              </a:lnSpc>
            </a:pPr>
            <a:r>
              <a:rPr kumimoji="1" lang="en-US" altLang="zh-CN" sz="5400">
                <a:ln w="12700">
                  <a:noFill/>
                </a:ln>
                <a:solidFill>
                  <a:srgbClr val="000000">
                    <a:alpha val="100000"/>
                  </a:srgbClr>
                </a:solidFill>
                <a:latin typeface="Times New Roman" panose="02020603050405020304" charset="0"/>
                <a:ea typeface="Source Han Sans CN Bold"/>
                <a:cs typeface="Times New Roman" panose="02020603050405020304" charset="0"/>
              </a:rPr>
              <a:t>Model Selection and Training</a:t>
            </a:r>
            <a:endParaRPr kumimoji="1" lang="en-US" altLang="zh-CN" sz="54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134" name="标题 1"/>
          <p:cNvSpPr txBox="1"/>
          <p:nvPr/>
        </p:nvSpPr>
        <p:spPr>
          <a:xfrm>
            <a:off x="2363360" y="5024652"/>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35" name="标题 1"/>
          <p:cNvSpPr txBox="1"/>
          <p:nvPr/>
        </p:nvSpPr>
        <p:spPr>
          <a:xfrm>
            <a:off x="11102007" y="5362425"/>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36" name="标题 1"/>
          <p:cNvSpPr txBox="1"/>
          <p:nvPr/>
        </p:nvSpPr>
        <p:spPr>
          <a:xfrm>
            <a:off x="10959625" y="6206799"/>
            <a:ext cx="327993" cy="327993"/>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37" name="标题 1"/>
          <p:cNvSpPr txBox="1"/>
          <p:nvPr/>
        </p:nvSpPr>
        <p:spPr>
          <a:xfrm>
            <a:off x="3429874" y="5925442"/>
            <a:ext cx="417316" cy="417316"/>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38" name="标题 1"/>
          <p:cNvSpPr txBox="1"/>
          <p:nvPr/>
        </p:nvSpPr>
        <p:spPr>
          <a:xfrm>
            <a:off x="9369435" y="1595629"/>
            <a:ext cx="359868" cy="359868"/>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39" name="标题 1"/>
          <p:cNvSpPr txBox="1"/>
          <p:nvPr/>
        </p:nvSpPr>
        <p:spPr>
          <a:xfrm>
            <a:off x="832720" y="5962054"/>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40" name="标题 1"/>
          <p:cNvSpPr txBox="1"/>
          <p:nvPr/>
        </p:nvSpPr>
        <p:spPr>
          <a:xfrm>
            <a:off x="11339857" y="330540"/>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41" name="标题 1"/>
          <p:cNvSpPr txBox="1"/>
          <p:nvPr/>
        </p:nvSpPr>
        <p:spPr>
          <a:xfrm>
            <a:off x="2765980" y="1176990"/>
            <a:ext cx="460635" cy="460635"/>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42" name="标题 1"/>
          <p:cNvSpPr txBox="1"/>
          <p:nvPr/>
        </p:nvSpPr>
        <p:spPr>
          <a:xfrm>
            <a:off x="2524996" y="1536430"/>
            <a:ext cx="291676" cy="291676"/>
          </a:xfrm>
          <a:prstGeom prst="ellipse">
            <a:avLst/>
          </a:prstGeom>
          <a:solidFill>
            <a:schemeClr val="accent1">
              <a:lumMod val="60000"/>
              <a:lumOff val="4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43" name="标题 1"/>
          <p:cNvSpPr txBox="1"/>
          <p:nvPr/>
        </p:nvSpPr>
        <p:spPr>
          <a:xfrm rot="5229284">
            <a:off x="-351935" y="642103"/>
            <a:ext cx="1433357" cy="801627"/>
          </a:xfrm>
          <a:custGeom>
            <a:avLst/>
            <a:gdLst>
              <a:gd name="connsiteX0" fmla="*/ 0 w 1433357"/>
              <a:gd name="connsiteY0" fmla="*/ 186745 h 801627"/>
              <a:gd name="connsiteX1" fmla="*/ 14676 w 1433357"/>
              <a:gd name="connsiteY1" fmla="*/ 114055 h 801627"/>
              <a:gd name="connsiteX2" fmla="*/ 186745 w 1433357"/>
              <a:gd name="connsiteY2" fmla="*/ 0 h 801627"/>
              <a:gd name="connsiteX3" fmla="*/ 341597 w 1433357"/>
              <a:gd name="connsiteY3" fmla="*/ 82334 h 801627"/>
              <a:gd name="connsiteX4" fmla="*/ 349312 w 1433357"/>
              <a:gd name="connsiteY4" fmla="*/ 96545 h 801627"/>
              <a:gd name="connsiteX5" fmla="*/ 357678 w 1433357"/>
              <a:gd name="connsiteY5" fmla="*/ 107576 h 801627"/>
              <a:gd name="connsiteX6" fmla="*/ 424263 w 1433357"/>
              <a:gd name="connsiteY6" fmla="*/ 186699 h 801627"/>
              <a:gd name="connsiteX7" fmla="*/ 1425802 w 1433357"/>
              <a:gd name="connsiteY7" fmla="*/ 800065 h 801627"/>
              <a:gd name="connsiteX8" fmla="*/ 1433357 w 1433357"/>
              <a:gd name="connsiteY8" fmla="*/ 801627 h 801627"/>
              <a:gd name="connsiteX9" fmla="*/ 493366 w 1433357"/>
              <a:gd name="connsiteY9" fmla="*/ 754909 h 801627"/>
              <a:gd name="connsiteX10" fmla="*/ 316350 w 1433357"/>
              <a:gd name="connsiteY10" fmla="*/ 607464 h 801627"/>
              <a:gd name="connsiteX11" fmla="*/ 145744 w 1433357"/>
              <a:gd name="connsiteY11" fmla="*/ 433373 h 801627"/>
              <a:gd name="connsiteX12" fmla="*/ 66828 w 1433357"/>
              <a:gd name="connsiteY12" fmla="*/ 339596 h 801627"/>
              <a:gd name="connsiteX13" fmla="*/ 37667 w 1433357"/>
              <a:gd name="connsiteY13" fmla="*/ 301152 h 801627"/>
              <a:gd name="connsiteX14" fmla="*/ 39097 w 1433357"/>
              <a:gd name="connsiteY14" fmla="*/ 299886 h 801627"/>
              <a:gd name="connsiteX15" fmla="*/ 31893 w 1433357"/>
              <a:gd name="connsiteY15" fmla="*/ 291156 h 801627"/>
              <a:gd name="connsiteX16" fmla="*/ 0 w 1433357"/>
              <a:gd name="connsiteY16" fmla="*/ 186745 h 801627"/>
            </a:gdLst>
            <a:ahLst/>
            <a:cxnLst/>
            <a:rect l="l" t="t" r="r" b="b"/>
            <a:pathLst>
              <a:path w="1433357" h="801627">
                <a:moveTo>
                  <a:pt x="0" y="186745"/>
                </a:move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lnTo>
                  <a:pt x="1433357" y="801627"/>
                </a:lnTo>
                <a:lnTo>
                  <a:pt x="493366" y="754909"/>
                </a:lnTo>
                <a:lnTo>
                  <a:pt x="316350" y="607464"/>
                </a:lnTo>
                <a:cubicBezTo>
                  <a:pt x="257197" y="552934"/>
                  <a:pt x="200234" y="494898"/>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44" name="标题 1"/>
          <p:cNvSpPr txBox="1"/>
          <p:nvPr/>
        </p:nvSpPr>
        <p:spPr>
          <a:xfrm>
            <a:off x="4090287" y="2034853"/>
            <a:ext cx="2144383" cy="885766"/>
          </a:xfrm>
          <a:prstGeom prst="rect">
            <a:avLst/>
          </a:prstGeom>
          <a:noFill/>
          <a:ln>
            <a:noFill/>
          </a:ln>
        </p:spPr>
        <p:txBody>
          <a:bodyPr vert="horz" wrap="square" lIns="0" tIns="0" rIns="0" bIns="0" rtlCol="0" anchor="b"/>
          <a:lstStyle/>
          <a:p>
            <a:pPr algn="r">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PART</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
        <p:nvSpPr>
          <p:cNvPr id="145" name="标题 1"/>
          <p:cNvSpPr txBox="1"/>
          <p:nvPr/>
        </p:nvSpPr>
        <p:spPr>
          <a:xfrm>
            <a:off x="6592187" y="1120453"/>
            <a:ext cx="1522083" cy="1800166"/>
          </a:xfrm>
          <a:prstGeom prst="rect">
            <a:avLst/>
          </a:prstGeom>
          <a:noFill/>
          <a:ln>
            <a:noFill/>
          </a:ln>
        </p:spPr>
        <p:txBody>
          <a:bodyPr vert="horz" wrap="square" lIns="0" tIns="0" rIns="0" bIns="0" rtlCol="0" anchor="b"/>
          <a:lstStyle/>
          <a:p>
            <a:pPr algn="l">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05</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147" name="标题 1"/>
          <p:cNvSpPr txBox="1">
            <a:spLocks noGrp="1" noRot="1" noMove="1" noResize="1" noEditPoints="1" noAdjustHandles="1" noChangeArrowheads="1" noChangeShapeType="1"/>
          </p:cNvSpPr>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dirty="0">
              <a:latin typeface="Times New Roman" panose="02020603050405020304" charset="0"/>
              <a:ea typeface="等线 Light" panose="02010600030101010101" charset="-122"/>
              <a:cs typeface="Times New Roman" panose="02020603050405020304" charset="0"/>
            </a:endParaRPr>
          </a:p>
        </p:txBody>
      </p:sp>
      <p:sp>
        <p:nvSpPr>
          <p:cNvPr id="148" name="标题 1"/>
          <p:cNvSpPr txBox="1"/>
          <p:nvPr/>
        </p:nvSpPr>
        <p:spPr>
          <a:xfrm>
            <a:off x="648220" y="3535257"/>
            <a:ext cx="3240000" cy="432000"/>
          </a:xfrm>
          <a:prstGeom prst="roundRect">
            <a:avLst>
              <a:gd name="adj" fmla="val 50000"/>
            </a:avLst>
          </a:prstGeom>
          <a:gradFill>
            <a:gsLst>
              <a:gs pos="0">
                <a:schemeClr val="accent1"/>
              </a:gs>
              <a:gs pos="100000">
                <a:schemeClr val="accent1">
                  <a:lumMod val="60000"/>
                  <a:lumOff val="40000"/>
                </a:schemeClr>
              </a:gs>
            </a:gsLst>
            <a:lin ang="16200000" scaled="0"/>
          </a:gradFill>
          <a:ln cap="sq">
            <a:noFill/>
            <a:prstDash val="solid"/>
            <a:miter/>
          </a:ln>
        </p:spPr>
        <p:txBody>
          <a:bodyPr vert="horz" wrap="square" lIns="91440" tIns="45720" rIns="91440" bIns="45720" rtlCol="0" anchor="ctr"/>
          <a:lstStyle/>
          <a:p>
            <a:pPr algn="ctr">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49" name="标题 1"/>
          <p:cNvSpPr txBox="1"/>
          <p:nvPr/>
        </p:nvSpPr>
        <p:spPr>
          <a:xfrm>
            <a:off x="8291080" y="3535257"/>
            <a:ext cx="3240000" cy="432000"/>
          </a:xfrm>
          <a:prstGeom prst="roundRect">
            <a:avLst>
              <a:gd name="adj" fmla="val 50000"/>
            </a:avLst>
          </a:prstGeom>
          <a:gradFill>
            <a:gsLst>
              <a:gs pos="0">
                <a:schemeClr val="accent1"/>
              </a:gs>
              <a:gs pos="100000">
                <a:schemeClr val="accent1">
                  <a:lumMod val="60000"/>
                  <a:lumOff val="40000"/>
                </a:schemeClr>
              </a:gs>
            </a:gsLst>
            <a:lin ang="16200000" scaled="0"/>
          </a:gradFill>
          <a:ln cap="sq">
            <a:noFill/>
            <a:prstDash val="solid"/>
            <a:miter/>
          </a:ln>
          <a:effectLst/>
        </p:spPr>
        <p:txBody>
          <a:bodyPr vert="horz" wrap="square" lIns="45720" tIns="22860" rIns="45720" bIns="22860" rtlCol="0" anchor="ctr"/>
          <a:lstStyle/>
          <a:p>
            <a:pPr algn="ctr">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50" name="标题 1"/>
          <p:cNvSpPr txBox="1"/>
          <p:nvPr/>
        </p:nvSpPr>
        <p:spPr>
          <a:xfrm>
            <a:off x="4473460" y="3535257"/>
            <a:ext cx="3240000" cy="432000"/>
          </a:xfrm>
          <a:prstGeom prst="roundRect">
            <a:avLst>
              <a:gd name="adj" fmla="val 50000"/>
            </a:avLst>
          </a:prstGeom>
          <a:gradFill>
            <a:gsLst>
              <a:gs pos="0">
                <a:schemeClr val="accent2"/>
              </a:gs>
              <a:gs pos="100000">
                <a:schemeClr val="accent2">
                  <a:lumMod val="60000"/>
                  <a:lumOff val="40000"/>
                </a:schemeClr>
              </a:gs>
            </a:gsLst>
            <a:lin ang="16200000" scaled="0"/>
          </a:gradFill>
          <a:ln cap="sq">
            <a:noFill/>
            <a:prstDash val="solid"/>
            <a:miter/>
          </a:ln>
          <a:effectLst/>
        </p:spPr>
        <p:txBody>
          <a:bodyPr vert="horz" wrap="square" lIns="45720" tIns="22860" rIns="45720" bIns="22860" rtlCol="0" anchor="ctr"/>
          <a:lstStyle/>
          <a:p>
            <a:pPr algn="ctr">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51" name="标题 1"/>
          <p:cNvSpPr txBox="1"/>
          <p:nvPr/>
        </p:nvSpPr>
        <p:spPr>
          <a:xfrm>
            <a:off x="832485" y="3567754"/>
            <a:ext cx="2871470" cy="366707"/>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FFFFFF">
                    <a:alpha val="100000"/>
                  </a:srgbClr>
                </a:solidFill>
                <a:latin typeface="Times New Roman" panose="02020603050405020304" charset="0"/>
                <a:ea typeface="等线 Light" panose="02010600030101010101" charset="-122"/>
                <a:cs typeface="Times New Roman" panose="02020603050405020304" charset="0"/>
              </a:rPr>
              <a:t>Random Forest</a:t>
            </a:r>
            <a:endParaRPr kumimoji="1" lang="en-US" altLang="zh-CN" sz="1600">
              <a:ln w="12700">
                <a:noFill/>
              </a:ln>
              <a:solidFill>
                <a:srgbClr val="FFFFFF">
                  <a:alpha val="100000"/>
                </a:srgbClr>
              </a:solidFill>
              <a:latin typeface="Times New Roman" panose="02020603050405020304" charset="0"/>
              <a:ea typeface="等线 Light" panose="02010600030101010101" charset="-122"/>
              <a:cs typeface="Times New Roman" panose="02020603050405020304" charset="0"/>
            </a:endParaRPr>
          </a:p>
        </p:txBody>
      </p:sp>
      <p:sp>
        <p:nvSpPr>
          <p:cNvPr id="152" name="标题 1"/>
          <p:cNvSpPr txBox="1"/>
          <p:nvPr/>
        </p:nvSpPr>
        <p:spPr>
          <a:xfrm>
            <a:off x="833120" y="4082728"/>
            <a:ext cx="2870200" cy="1543372"/>
          </a:xfrm>
          <a:prstGeom prst="rect">
            <a:avLst/>
          </a:prstGeom>
          <a:noFill/>
          <a:ln>
            <a:noFill/>
          </a:ln>
        </p:spPr>
        <p:txBody>
          <a:bodyPr vert="horz" wrap="square" lIns="0" tIns="0" rIns="0" bIns="0" rtlCol="0" anchor="t"/>
          <a:lstStyle/>
          <a:p>
            <a:pPr algn="just">
              <a:lnSpc>
                <a:spcPct val="150000"/>
              </a:lnSpc>
            </a:pPr>
            <a:r>
              <a:rPr kumimoji="1" lang="en-US" altLang="zh-CN" sz="1200" dirty="0">
                <a:ln w="12700">
                  <a:noFill/>
                </a:ln>
                <a:solidFill>
                  <a:srgbClr val="404040">
                    <a:alpha val="100000"/>
                  </a:srgbClr>
                </a:solidFill>
                <a:latin typeface="Times New Roman" panose="02020603050405020304" charset="0"/>
                <a:ea typeface="等线 Light" panose="02010600030101010101" charset="-122"/>
                <a:cs typeface="Times New Roman" panose="02020603050405020304" charset="0"/>
              </a:rPr>
              <a:t>Random Forest is a parallel integrated learning framework based on Bagging. 
The algorithm uses Gini Impurity as the splitting criterion, effectively reducing model variance and improving prediction accuracy.</a:t>
            </a:r>
            <a:endParaRPr kumimoji="1" lang="en-US" altLang="zh-CN" sz="1200" dirty="0">
              <a:ln w="12700">
                <a:noFill/>
              </a:ln>
              <a:solidFill>
                <a:srgbClr val="404040">
                  <a:alpha val="100000"/>
                </a:srgbClr>
              </a:solidFill>
              <a:latin typeface="Times New Roman" panose="02020603050405020304" charset="0"/>
              <a:ea typeface="等线 Light" panose="02010600030101010101" charset="-122"/>
              <a:cs typeface="Times New Roman" panose="02020603050405020304" charset="0"/>
            </a:endParaRPr>
          </a:p>
        </p:txBody>
      </p:sp>
      <p:sp>
        <p:nvSpPr>
          <p:cNvPr id="153" name="标题 1"/>
          <p:cNvSpPr txBox="1"/>
          <p:nvPr/>
        </p:nvSpPr>
        <p:spPr>
          <a:xfrm>
            <a:off x="4652011" y="3567754"/>
            <a:ext cx="2882899" cy="366707"/>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FFFFFF">
                    <a:alpha val="100000"/>
                  </a:srgbClr>
                </a:solidFill>
                <a:latin typeface="Times New Roman" panose="02020603050405020304" charset="0"/>
                <a:ea typeface="等线 Light" panose="02010600030101010101" charset="-122"/>
                <a:cs typeface="Times New Roman" panose="02020603050405020304" charset="0"/>
              </a:rPr>
              <a:t>XGBoost</a:t>
            </a:r>
            <a:endParaRPr kumimoji="1" lang="en-US" altLang="zh-CN" sz="1600">
              <a:ln w="12700">
                <a:noFill/>
              </a:ln>
              <a:solidFill>
                <a:srgbClr val="FFFFFF">
                  <a:alpha val="100000"/>
                </a:srgbClr>
              </a:solidFill>
              <a:latin typeface="Times New Roman" panose="02020603050405020304" charset="0"/>
              <a:ea typeface="等线 Light" panose="02010600030101010101" charset="-122"/>
              <a:cs typeface="Times New Roman" panose="02020603050405020304" charset="0"/>
            </a:endParaRPr>
          </a:p>
        </p:txBody>
      </p:sp>
      <p:sp>
        <p:nvSpPr>
          <p:cNvPr id="154" name="标题 1"/>
          <p:cNvSpPr txBox="1"/>
          <p:nvPr/>
        </p:nvSpPr>
        <p:spPr>
          <a:xfrm>
            <a:off x="4652010" y="4082728"/>
            <a:ext cx="2882900" cy="1543372"/>
          </a:xfrm>
          <a:prstGeom prst="rect">
            <a:avLst/>
          </a:prstGeom>
          <a:noFill/>
          <a:ln>
            <a:noFill/>
          </a:ln>
        </p:spPr>
        <p:txBody>
          <a:bodyPr vert="horz" wrap="square" lIns="0" tIns="0" rIns="0" bIns="0" rtlCol="0" anchor="t"/>
          <a:lstStyle/>
          <a:p>
            <a:pPr algn="just">
              <a:lnSpc>
                <a:spcPct val="150000"/>
              </a:lnSpc>
            </a:pPr>
            <a:r>
              <a:rPr kumimoji="1" lang="en-US" altLang="zh-CN" sz="1200" dirty="0" err="1">
                <a:ln w="12700">
                  <a:noFill/>
                </a:ln>
                <a:solidFill>
                  <a:srgbClr val="404040">
                    <a:alpha val="100000"/>
                  </a:srgbClr>
                </a:solidFill>
                <a:latin typeface="Times New Roman" panose="02020603050405020304" charset="0"/>
                <a:ea typeface="等线 Light" panose="02010600030101010101" charset="-122"/>
                <a:cs typeface="Times New Roman" panose="02020603050405020304" charset="0"/>
              </a:rPr>
              <a:t>XGBoost</a:t>
            </a:r>
            <a:r>
              <a:rPr kumimoji="1" lang="en-US" altLang="zh-CN" sz="1200" dirty="0">
                <a:ln w="12700">
                  <a:noFill/>
                </a:ln>
                <a:solidFill>
                  <a:srgbClr val="404040">
                    <a:alpha val="100000"/>
                  </a:srgbClr>
                </a:solidFill>
                <a:latin typeface="Times New Roman" panose="02020603050405020304" charset="0"/>
                <a:ea typeface="等线 Light" panose="02010600030101010101" charset="-122"/>
                <a:cs typeface="Times New Roman" panose="02020603050405020304" charset="0"/>
              </a:rPr>
              <a:t> is an innovative implementation of the Boosting framework based on Gradient Boosting Decision Tree. 
The algorithm uses a regularized loss function and a sparsity- aware Split Finding algorithm, which improves AUC and handles missing values efficiently.</a:t>
            </a:r>
            <a:endParaRPr kumimoji="1" lang="zh-CN" altLang="en-US" sz="1200" dirty="0">
              <a:latin typeface="Times New Roman" panose="02020603050405020304" charset="0"/>
              <a:ea typeface="等线 Light" panose="02010600030101010101" charset="-122"/>
              <a:cs typeface="Times New Roman" panose="02020603050405020304" charset="0"/>
            </a:endParaRPr>
          </a:p>
        </p:txBody>
      </p:sp>
      <p:sp>
        <p:nvSpPr>
          <p:cNvPr id="155" name="标题 1"/>
          <p:cNvSpPr txBox="1"/>
          <p:nvPr/>
        </p:nvSpPr>
        <p:spPr>
          <a:xfrm>
            <a:off x="8469630" y="4082728"/>
            <a:ext cx="2882900" cy="1543372"/>
          </a:xfrm>
          <a:prstGeom prst="rect">
            <a:avLst/>
          </a:prstGeom>
          <a:noFill/>
          <a:ln>
            <a:noFill/>
          </a:ln>
        </p:spPr>
        <p:txBody>
          <a:bodyPr vert="horz" wrap="square" lIns="0" tIns="0" rIns="0" bIns="0" rtlCol="0" anchor="t"/>
          <a:lstStyle/>
          <a:p>
            <a:pPr algn="just">
              <a:lnSpc>
                <a:spcPct val="150000"/>
              </a:lnSpc>
            </a:pPr>
            <a:r>
              <a:rPr kumimoji="1" lang="en-US" altLang="zh-CN" sz="1200" dirty="0" err="1">
                <a:ln w="12700">
                  <a:noFill/>
                </a:ln>
                <a:solidFill>
                  <a:srgbClr val="404040">
                    <a:alpha val="100000"/>
                  </a:srgbClr>
                </a:solidFill>
                <a:latin typeface="Times New Roman" panose="02020603050405020304" charset="0"/>
                <a:ea typeface="等线 Light" panose="02010600030101010101" charset="-122"/>
                <a:cs typeface="Times New Roman" panose="02020603050405020304" charset="0"/>
              </a:rPr>
              <a:t>LightGBM</a:t>
            </a:r>
            <a:r>
              <a:rPr kumimoji="1" lang="en-US" altLang="zh-CN" sz="1200" dirty="0">
                <a:ln w="12700">
                  <a:noFill/>
                </a:ln>
                <a:solidFill>
                  <a:srgbClr val="404040">
                    <a:alpha val="100000"/>
                  </a:srgbClr>
                </a:solidFill>
                <a:latin typeface="Times New Roman" panose="02020603050405020304" charset="0"/>
                <a:ea typeface="等线 Light" panose="02010600030101010101" charset="-122"/>
                <a:cs typeface="Times New Roman" panose="02020603050405020304" charset="0"/>
              </a:rPr>
              <a:t> is a gradient boosting framework based on histogram optimization.
The algorithm is highly efficient and scalable, making it suitable for large datasets and complex predictive tasks.</a:t>
            </a:r>
            <a:endParaRPr kumimoji="1" lang="zh-CN" altLang="en-US" sz="1200" dirty="0">
              <a:ln w="12700">
                <a:noFill/>
              </a:ln>
              <a:solidFill>
                <a:srgbClr val="404040">
                  <a:alpha val="100000"/>
                </a:srgbClr>
              </a:solidFill>
              <a:latin typeface="Times New Roman" panose="02020603050405020304" charset="0"/>
              <a:ea typeface="等线 Light" panose="02010600030101010101" charset="-122"/>
              <a:cs typeface="Times New Roman" panose="02020603050405020304" charset="0"/>
            </a:endParaRPr>
          </a:p>
        </p:txBody>
      </p:sp>
      <p:sp>
        <p:nvSpPr>
          <p:cNvPr id="156" name="标题 1"/>
          <p:cNvSpPr txBox="1"/>
          <p:nvPr/>
        </p:nvSpPr>
        <p:spPr>
          <a:xfrm>
            <a:off x="1954090" y="28280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w="2669" cap="flat">
            <a:noFill/>
            <a:miter/>
          </a:ln>
        </p:spPr>
        <p:txBody>
          <a:bodyPr vert="horz" wrap="square" lIns="91440" tIns="45720" rIns="91440" bIns="45720" rtlCol="0" anchor="ctr"/>
          <a:lstStyle/>
          <a:p>
            <a:pPr algn="l">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57" name="标题 1"/>
          <p:cNvSpPr txBox="1"/>
          <p:nvPr/>
        </p:nvSpPr>
        <p:spPr>
          <a:xfrm>
            <a:off x="1753231" y="16822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gs>
              <a:gs pos="100000">
                <a:schemeClr val="accent1">
                  <a:lumMod val="60000"/>
                  <a:lumOff val="40000"/>
                </a:schemeClr>
              </a:gs>
            </a:gsLst>
            <a:lin ang="16200000" scaled="0"/>
          </a:gradFill>
          <a:ln cap="sq">
            <a:noFill/>
            <a:prstDash val="solid"/>
            <a:miter/>
          </a:ln>
        </p:spPr>
        <p:txBody>
          <a:bodyPr vert="horz" wrap="square" lIns="91440" tIns="45720" rIns="91440" bIns="45720" rtlCol="0" anchor="ctr"/>
          <a:lstStyle/>
          <a:p>
            <a:pPr algn="ctr">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58" name="标题 1"/>
          <p:cNvSpPr txBox="1"/>
          <p:nvPr/>
        </p:nvSpPr>
        <p:spPr>
          <a:xfrm>
            <a:off x="2009770" y="19203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59" name="标题 1"/>
          <p:cNvSpPr txBox="1"/>
          <p:nvPr/>
        </p:nvSpPr>
        <p:spPr>
          <a:xfrm>
            <a:off x="2043748" y="2029508"/>
            <a:ext cx="481961" cy="279527"/>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085CBE">
                    <a:alpha val="100000"/>
                  </a:srgbClr>
                </a:solidFill>
                <a:latin typeface="Times New Roman" panose="02020603050405020304" charset="0"/>
                <a:ea typeface="等线 Light" panose="02010600030101010101" charset="-122"/>
                <a:cs typeface="Times New Roman" panose="02020603050405020304" charset="0"/>
              </a:rPr>
              <a:t>01</a:t>
            </a:r>
            <a:endParaRPr kumimoji="1" lang="en-US" altLang="zh-CN" sz="1600">
              <a:ln w="12700">
                <a:noFill/>
              </a:ln>
              <a:solidFill>
                <a:srgbClr val="085CBE">
                  <a:alpha val="100000"/>
                </a:srgbClr>
              </a:solidFill>
              <a:latin typeface="Times New Roman" panose="02020603050405020304" charset="0"/>
              <a:ea typeface="等线 Light" panose="02010600030101010101" charset="-122"/>
              <a:cs typeface="Times New Roman" panose="02020603050405020304" charset="0"/>
            </a:endParaRPr>
          </a:p>
        </p:txBody>
      </p:sp>
      <p:sp>
        <p:nvSpPr>
          <p:cNvPr id="160" name="标题 1"/>
          <p:cNvSpPr txBox="1"/>
          <p:nvPr/>
        </p:nvSpPr>
        <p:spPr>
          <a:xfrm>
            <a:off x="9610611" y="28280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w="2669" cap="flat">
            <a:noFill/>
            <a:miter/>
          </a:ln>
        </p:spPr>
        <p:txBody>
          <a:bodyPr vert="horz" wrap="square" lIns="91440" tIns="45720" rIns="91440" bIns="45720" rtlCol="0" anchor="ctr"/>
          <a:lstStyle/>
          <a:p>
            <a:pPr algn="l">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61" name="标题 1"/>
          <p:cNvSpPr txBox="1"/>
          <p:nvPr/>
        </p:nvSpPr>
        <p:spPr>
          <a:xfrm>
            <a:off x="9409752" y="16822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gs>
              <a:gs pos="100000">
                <a:schemeClr val="accent1">
                  <a:lumMod val="60000"/>
                  <a:lumOff val="40000"/>
                </a:schemeClr>
              </a:gs>
            </a:gsLst>
            <a:lin ang="16200000" scaled="0"/>
          </a:gradFill>
          <a:ln cap="sq">
            <a:noFill/>
            <a:prstDash val="solid"/>
            <a:miter/>
          </a:ln>
          <a:effectLst/>
        </p:spPr>
        <p:txBody>
          <a:bodyPr vert="horz" wrap="square" lIns="45720" tIns="22860" rIns="45720" bIns="22860" rtlCol="0" anchor="ctr"/>
          <a:lstStyle/>
          <a:p>
            <a:pPr algn="ctr">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62" name="标题 1"/>
          <p:cNvSpPr txBox="1"/>
          <p:nvPr/>
        </p:nvSpPr>
        <p:spPr>
          <a:xfrm>
            <a:off x="9666291" y="19203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63" name="标题 1"/>
          <p:cNvSpPr txBox="1"/>
          <p:nvPr/>
        </p:nvSpPr>
        <p:spPr>
          <a:xfrm>
            <a:off x="9700269" y="2029508"/>
            <a:ext cx="481961" cy="279527"/>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085CBE">
                    <a:alpha val="100000"/>
                  </a:srgbClr>
                </a:solidFill>
                <a:latin typeface="Times New Roman" panose="02020603050405020304" charset="0"/>
                <a:ea typeface="等线 Light" panose="02010600030101010101" charset="-122"/>
                <a:cs typeface="Times New Roman" panose="02020603050405020304" charset="0"/>
              </a:rPr>
              <a:t>03</a:t>
            </a:r>
            <a:endParaRPr kumimoji="1" lang="en-US" altLang="zh-CN" sz="1600">
              <a:ln w="12700">
                <a:noFill/>
              </a:ln>
              <a:solidFill>
                <a:srgbClr val="085CBE">
                  <a:alpha val="100000"/>
                </a:srgbClr>
              </a:solidFill>
              <a:latin typeface="Times New Roman" panose="02020603050405020304" charset="0"/>
              <a:ea typeface="等线 Light" panose="02010600030101010101" charset="-122"/>
              <a:cs typeface="Times New Roman" panose="02020603050405020304" charset="0"/>
            </a:endParaRPr>
          </a:p>
        </p:txBody>
      </p:sp>
      <p:sp>
        <p:nvSpPr>
          <p:cNvPr id="164" name="标题 1"/>
          <p:cNvSpPr txBox="1"/>
          <p:nvPr/>
        </p:nvSpPr>
        <p:spPr>
          <a:xfrm>
            <a:off x="5782350" y="28280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w="2669" cap="flat">
            <a:noFill/>
            <a:miter/>
          </a:ln>
        </p:spPr>
        <p:txBody>
          <a:bodyPr vert="horz" wrap="square" lIns="91440" tIns="45720" rIns="91440" bIns="45720" rtlCol="0" anchor="ctr"/>
          <a:lstStyle/>
          <a:p>
            <a:pPr algn="l">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65" name="标题 1"/>
          <p:cNvSpPr txBox="1"/>
          <p:nvPr/>
        </p:nvSpPr>
        <p:spPr>
          <a:xfrm>
            <a:off x="5556091" y="16695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2"/>
              </a:gs>
              <a:gs pos="100000">
                <a:schemeClr val="accent2">
                  <a:lumMod val="60000"/>
                  <a:lumOff val="40000"/>
                </a:schemeClr>
              </a:gs>
            </a:gsLst>
            <a:lin ang="16200000" scaled="0"/>
          </a:gradFill>
          <a:ln cap="sq">
            <a:noFill/>
            <a:prstDash val="solid"/>
            <a:miter/>
          </a:ln>
          <a:effectLst/>
        </p:spPr>
        <p:txBody>
          <a:bodyPr vert="horz" wrap="square" lIns="45720" tIns="22860" rIns="45720" bIns="22860" rtlCol="0" anchor="ctr"/>
          <a:lstStyle/>
          <a:p>
            <a:pPr algn="ctr">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66" name="标题 1"/>
          <p:cNvSpPr txBox="1"/>
          <p:nvPr/>
        </p:nvSpPr>
        <p:spPr>
          <a:xfrm>
            <a:off x="5799930" y="19330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67" name="标题 1"/>
          <p:cNvSpPr txBox="1"/>
          <p:nvPr/>
        </p:nvSpPr>
        <p:spPr>
          <a:xfrm>
            <a:off x="5846608" y="2054908"/>
            <a:ext cx="481961" cy="279527"/>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1E82A4">
                    <a:alpha val="100000"/>
                  </a:srgbClr>
                </a:solidFill>
                <a:latin typeface="Times New Roman" panose="02020603050405020304" charset="0"/>
                <a:ea typeface="等线 Light" panose="02010600030101010101" charset="-122"/>
                <a:cs typeface="Times New Roman" panose="02020603050405020304" charset="0"/>
              </a:rPr>
              <a:t>02</a:t>
            </a:r>
            <a:endParaRPr kumimoji="1" lang="en-US" altLang="zh-CN" sz="1600">
              <a:ln w="12700">
                <a:noFill/>
              </a:ln>
              <a:solidFill>
                <a:srgbClr val="1E82A4">
                  <a:alpha val="100000"/>
                </a:srgbClr>
              </a:solidFill>
              <a:latin typeface="Times New Roman" panose="02020603050405020304" charset="0"/>
              <a:ea typeface="等线 Light" panose="02010600030101010101" charset="-122"/>
              <a:cs typeface="Times New Roman" panose="02020603050405020304" charset="0"/>
            </a:endParaRPr>
          </a:p>
        </p:txBody>
      </p:sp>
      <p:cxnSp>
        <p:nvCxnSpPr>
          <p:cNvPr id="168" name="标题 1"/>
          <p:cNvCxnSpPr/>
          <p:nvPr/>
        </p:nvCxnSpPr>
        <p:spPr>
          <a:xfrm>
            <a:off x="673100" y="3255644"/>
            <a:ext cx="10845800" cy="0"/>
          </a:xfrm>
          <a:prstGeom prst="straightConnector1">
            <a:avLst/>
          </a:prstGeom>
          <a:noFill/>
          <a:ln w="6350" cap="sq">
            <a:solidFill>
              <a:schemeClr val="bg1">
                <a:lumMod val="85000"/>
              </a:schemeClr>
            </a:solidFill>
            <a:miter/>
            <a:tailEnd type="none"/>
          </a:ln>
        </p:spPr>
      </p:cxnSp>
      <p:sp>
        <p:nvSpPr>
          <p:cNvPr id="169" name="标题 1"/>
          <p:cNvSpPr txBox="1"/>
          <p:nvPr/>
        </p:nvSpPr>
        <p:spPr>
          <a:xfrm flipV="1">
            <a:off x="2202180" y="3179444"/>
            <a:ext cx="152400" cy="1524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70" name="标题 1"/>
          <p:cNvSpPr txBox="1"/>
          <p:nvPr/>
        </p:nvSpPr>
        <p:spPr>
          <a:xfrm flipV="1">
            <a:off x="6019800" y="3179444"/>
            <a:ext cx="152400" cy="152400"/>
          </a:xfrm>
          <a:prstGeom prst="ellipse">
            <a:avLst/>
          </a:prstGeom>
          <a:solidFill>
            <a:schemeClr val="accent2"/>
          </a:solidFill>
          <a:ln cap="sq">
            <a:noFill/>
            <a:prstDash val="solid"/>
            <a:miter/>
          </a:ln>
        </p:spPr>
        <p:txBody>
          <a:bodyPr vert="horz" wrap="square" lIns="91440" tIns="45720" rIns="91440" bIns="45720" rtlCol="0" anchor="ctr"/>
          <a:lstStyle/>
          <a:p>
            <a:pPr algn="ctr">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71" name="标题 1"/>
          <p:cNvSpPr txBox="1"/>
          <p:nvPr/>
        </p:nvSpPr>
        <p:spPr>
          <a:xfrm flipV="1">
            <a:off x="9837420" y="3179444"/>
            <a:ext cx="152400" cy="1524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72" name="标题 1"/>
          <p:cNvSpPr txBox="1"/>
          <p:nvPr/>
        </p:nvSpPr>
        <p:spPr>
          <a:xfrm>
            <a:off x="3523093" y="2050911"/>
            <a:ext cx="1030084" cy="510360"/>
          </a:xfrm>
          <a:prstGeom prst="rightArrow">
            <a:avLst>
              <a:gd name="adj1" fmla="val 53836"/>
              <a:gd name="adj2" fmla="val 49472"/>
            </a:avLst>
          </a:prstGeom>
          <a:gradFill>
            <a:gsLst>
              <a:gs pos="0">
                <a:schemeClr val="accent1">
                  <a:alpha val="50000"/>
                </a:schemeClr>
              </a:gs>
              <a:gs pos="100000">
                <a:schemeClr val="accent1">
                  <a:lumMod val="60000"/>
                  <a:lumOff val="40000"/>
                  <a:alpha val="0"/>
                </a:scheme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73" name="标题 1"/>
          <p:cNvSpPr txBox="1"/>
          <p:nvPr/>
        </p:nvSpPr>
        <p:spPr>
          <a:xfrm>
            <a:off x="7377187" y="2023142"/>
            <a:ext cx="1030084" cy="510360"/>
          </a:xfrm>
          <a:prstGeom prst="rightArrow">
            <a:avLst>
              <a:gd name="adj1" fmla="val 53836"/>
              <a:gd name="adj2" fmla="val 49472"/>
            </a:avLst>
          </a:prstGeom>
          <a:gradFill>
            <a:gsLst>
              <a:gs pos="0">
                <a:schemeClr val="accent2">
                  <a:alpha val="50000"/>
                </a:schemeClr>
              </a:gs>
              <a:gs pos="100000">
                <a:schemeClr val="accent2">
                  <a:lumMod val="60000"/>
                  <a:lumOff val="40000"/>
                  <a:alpha val="0"/>
                </a:schemeClr>
              </a:gs>
            </a:gsLst>
            <a:lin ang="10800000" scaled="0"/>
          </a:gradFill>
          <a:ln cap="sq">
            <a:noFill/>
            <a:prstDash val="solid"/>
            <a:miter/>
          </a:ln>
        </p:spPr>
        <p:txBody>
          <a:bodyPr vert="horz" wrap="square" lIns="91440" tIns="45720" rIns="91440" bIns="45720" rtlCol="0" anchor="ctr"/>
          <a:lstStyle/>
          <a:p>
            <a:pPr algn="ctr">
              <a:lnSpc>
                <a:spcPct val="10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74" name="标题 1"/>
          <p:cNvSpPr txBox="1"/>
          <p:nvPr/>
        </p:nvSpPr>
        <p:spPr>
          <a:xfrm>
            <a:off x="8472171" y="3567754"/>
            <a:ext cx="2877819" cy="366707"/>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FFFFFF">
                    <a:alpha val="100000"/>
                  </a:srgbClr>
                </a:solidFill>
                <a:latin typeface="Times New Roman" panose="02020603050405020304" charset="0"/>
                <a:ea typeface="等线 Light" panose="02010600030101010101" charset="-122"/>
                <a:cs typeface="Times New Roman" panose="02020603050405020304" charset="0"/>
              </a:rPr>
              <a:t>LightGBM</a:t>
            </a:r>
            <a:endParaRPr kumimoji="1" lang="en-US" altLang="zh-CN" sz="1600">
              <a:ln w="12700">
                <a:noFill/>
              </a:ln>
              <a:solidFill>
                <a:srgbClr val="FFFFFF">
                  <a:alpha val="100000"/>
                </a:srgbClr>
              </a:solidFill>
              <a:latin typeface="Times New Roman" panose="02020603050405020304" charset="0"/>
              <a:ea typeface="等线 Light" panose="02010600030101010101" charset="-122"/>
              <a:cs typeface="Times New Roman" panose="02020603050405020304" charset="0"/>
            </a:endParaRPr>
          </a:p>
        </p:txBody>
      </p:sp>
      <p:sp>
        <p:nvSpPr>
          <p:cNvPr id="175"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等线 Light" panose="02010600030101010101" charset="-122"/>
                <a:cs typeface="Times New Roman" panose="02020603050405020304" charset="0"/>
              </a:rPr>
              <a:t>Model Introduction</a:t>
            </a:r>
            <a:endParaRPr kumimoji="1" lang="en-US" altLang="zh-CN" sz="2800">
              <a:ln w="12700">
                <a:noFill/>
              </a:ln>
              <a:solidFill>
                <a:srgbClr val="262626">
                  <a:alpha val="100000"/>
                </a:srgbClr>
              </a:solidFill>
              <a:latin typeface="Times New Roman" panose="02020603050405020304" charset="0"/>
              <a:ea typeface="等线 Light" panose="02010600030101010101" charset="-122"/>
              <a:cs typeface="Times New Roman" panose="02020603050405020304" charset="0"/>
            </a:endParaRPr>
          </a:p>
        </p:txBody>
      </p:sp>
      <p:sp>
        <p:nvSpPr>
          <p:cNvPr id="176"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
        <p:nvSpPr>
          <p:cNvPr id="177"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ea typeface="等线 Light" panose="02010600030101010101" charset="-122"/>
              <a:cs typeface="Times New Roman" panose="0202060305040502030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179"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180" name="标题 1"/>
          <p:cNvSpPr txBox="1"/>
          <p:nvPr/>
        </p:nvSpPr>
        <p:spPr>
          <a:xfrm>
            <a:off x="681394" y="4421639"/>
            <a:ext cx="4918765" cy="1745286"/>
          </a:xfrm>
          <a:prstGeom prst="rect">
            <a:avLst/>
          </a:prstGeom>
          <a:noFill/>
          <a:ln>
            <a:noFill/>
          </a:ln>
        </p:spPr>
        <p:txBody>
          <a:bodyPr vert="horz" wrap="square" lIns="0" tIns="0" rIns="0" bIns="0" rtlCol="0" anchor="t"/>
          <a:lstStyle/>
          <a:p>
            <a:pPr algn="just">
              <a:lnSpc>
                <a:spcPct val="140000"/>
              </a:lnSpc>
            </a:pPr>
            <a:r>
              <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rPr>
              <a:t>A systematic grid search framework is used for hyperparameter optimization. Stratified 5- fold cross- validation ensures balanced sampling and reproducibility.
The evaluation metrics used are ROC and AUC, which provide a comprehensive assessment of model performance.</a:t>
            </a:r>
            <a:endPar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endParaRPr>
          </a:p>
        </p:txBody>
      </p:sp>
      <p:sp>
        <p:nvSpPr>
          <p:cNvPr id="181" name="标题 1"/>
          <p:cNvSpPr txBox="1"/>
          <p:nvPr/>
        </p:nvSpPr>
        <p:spPr>
          <a:xfrm>
            <a:off x="1177235" y="3728930"/>
            <a:ext cx="4918765" cy="551544"/>
          </a:xfrm>
          <a:prstGeom prst="rect">
            <a:avLst/>
          </a:prstGeom>
          <a:noFill/>
          <a:ln>
            <a:noFill/>
          </a:ln>
        </p:spPr>
        <p:txBody>
          <a:bodyPr vert="horz" wrap="square" lIns="0" tIns="0" rIns="0" bIns="0" rtlCol="0" anchor="b"/>
          <a:lstStyle/>
          <a:p>
            <a:pPr algn="l">
              <a:lnSpc>
                <a:spcPct val="110000"/>
              </a:lnSpc>
            </a:pPr>
            <a:r>
              <a:rPr kumimoji="1" lang="en-US" altLang="zh-CN" sz="1600" dirty="0">
                <a:ln w="12700">
                  <a:noFill/>
                </a:ln>
                <a:solidFill>
                  <a:srgbClr val="000000">
                    <a:alpha val="100000"/>
                  </a:srgbClr>
                </a:solidFill>
                <a:latin typeface="Times New Roman" panose="02020603050405020304" charset="0"/>
                <a:ea typeface="Source Han Sans CN Bold"/>
                <a:cs typeface="Times New Roman" panose="02020603050405020304" charset="0"/>
              </a:rPr>
              <a:t>Grid Search Framework</a:t>
            </a:r>
            <a:endParaRPr kumimoji="1" lang="en-US" altLang="zh-CN" sz="1600" dirty="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182" name="标题 1"/>
          <p:cNvSpPr txBox="1"/>
          <p:nvPr/>
        </p:nvSpPr>
        <p:spPr>
          <a:xfrm>
            <a:off x="6591841" y="4434339"/>
            <a:ext cx="4918765" cy="1732586"/>
          </a:xfrm>
          <a:prstGeom prst="rect">
            <a:avLst/>
          </a:prstGeom>
          <a:noFill/>
          <a:ln>
            <a:noFill/>
          </a:ln>
        </p:spPr>
        <p:txBody>
          <a:bodyPr vert="horz" wrap="square" lIns="0" tIns="0" rIns="0" bIns="0" rtlCol="0" anchor="t"/>
          <a:lstStyle/>
          <a:p>
            <a:pPr algn="just">
              <a:lnSpc>
                <a:spcPct val="140000"/>
              </a:lnSpc>
            </a:pPr>
            <a:r>
              <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rPr>
              <a:t>For Random Forest, the core tuning parameters include </a:t>
            </a:r>
            <a:r>
              <a:rPr kumimoji="1" lang="en-US" altLang="zh-CN" sz="1400" dirty="0" err="1">
                <a:ln w="12700">
                  <a:noFill/>
                </a:ln>
                <a:solidFill>
                  <a:srgbClr val="000000">
                    <a:alpha val="100000"/>
                  </a:srgbClr>
                </a:solidFill>
                <a:latin typeface="Times New Roman" panose="02020603050405020304" charset="0"/>
                <a:ea typeface="Source Han Sans"/>
                <a:cs typeface="Times New Roman" panose="02020603050405020304" charset="0"/>
              </a:rPr>
              <a:t>n_estimators</a:t>
            </a:r>
            <a:r>
              <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rPr>
              <a:t> (100, 200), </a:t>
            </a:r>
            <a:r>
              <a:rPr kumimoji="1" lang="en-US" altLang="zh-CN" sz="1400" dirty="0" err="1">
                <a:ln w="12700">
                  <a:noFill/>
                </a:ln>
                <a:solidFill>
                  <a:srgbClr val="000000">
                    <a:alpha val="100000"/>
                  </a:srgbClr>
                </a:solidFill>
                <a:latin typeface="Times New Roman" panose="02020603050405020304" charset="0"/>
                <a:ea typeface="Source Han Sans"/>
                <a:cs typeface="Times New Roman" panose="02020603050405020304" charset="0"/>
              </a:rPr>
              <a:t>max_depth</a:t>
            </a:r>
            <a:r>
              <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rPr>
              <a:t> (None, 10, 20), and </a:t>
            </a:r>
            <a:r>
              <a:rPr kumimoji="1" lang="en-US" altLang="zh-CN" sz="1400" dirty="0" err="1">
                <a:ln w="12700">
                  <a:noFill/>
                </a:ln>
                <a:solidFill>
                  <a:srgbClr val="000000">
                    <a:alpha val="100000"/>
                  </a:srgbClr>
                </a:solidFill>
                <a:latin typeface="Times New Roman" panose="02020603050405020304" charset="0"/>
                <a:ea typeface="Source Han Sans"/>
                <a:cs typeface="Times New Roman" panose="02020603050405020304" charset="0"/>
              </a:rPr>
              <a:t>min_samples_split</a:t>
            </a:r>
            <a:r>
              <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rPr>
              <a:t> (2, 5).
For </a:t>
            </a:r>
            <a:r>
              <a:rPr kumimoji="1" lang="en-US" altLang="zh-CN" sz="1400" dirty="0" err="1">
                <a:ln w="12700">
                  <a:noFill/>
                </a:ln>
                <a:solidFill>
                  <a:srgbClr val="000000">
                    <a:alpha val="100000"/>
                  </a:srgbClr>
                </a:solidFill>
                <a:latin typeface="Times New Roman" panose="02020603050405020304" charset="0"/>
                <a:ea typeface="Source Han Sans"/>
                <a:cs typeface="Times New Roman" panose="02020603050405020304" charset="0"/>
              </a:rPr>
              <a:t>XGBoost</a:t>
            </a:r>
            <a:r>
              <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rPr>
              <a:t>, the parameters are </a:t>
            </a:r>
            <a:r>
              <a:rPr kumimoji="1" lang="en-US" altLang="zh-CN" sz="1400" dirty="0" err="1">
                <a:ln w="12700">
                  <a:noFill/>
                </a:ln>
                <a:solidFill>
                  <a:srgbClr val="000000">
                    <a:alpha val="100000"/>
                  </a:srgbClr>
                </a:solidFill>
                <a:latin typeface="Times New Roman" panose="02020603050405020304" charset="0"/>
                <a:ea typeface="Source Han Sans"/>
                <a:cs typeface="Times New Roman" panose="02020603050405020304" charset="0"/>
              </a:rPr>
              <a:t>learning_rate</a:t>
            </a:r>
            <a:r>
              <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rPr>
              <a:t> (0.01, 0.1), subsample (0.8, 1.0), and </a:t>
            </a:r>
            <a:r>
              <a:rPr kumimoji="1" lang="en-US" altLang="zh-CN" sz="1400" dirty="0" err="1">
                <a:ln w="12700">
                  <a:noFill/>
                </a:ln>
                <a:solidFill>
                  <a:srgbClr val="000000">
                    <a:alpha val="100000"/>
                  </a:srgbClr>
                </a:solidFill>
                <a:latin typeface="Times New Roman" panose="02020603050405020304" charset="0"/>
                <a:ea typeface="Source Han Sans"/>
                <a:cs typeface="Times New Roman" panose="02020603050405020304" charset="0"/>
              </a:rPr>
              <a:t>colsample_bytree</a:t>
            </a:r>
            <a:r>
              <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rPr>
              <a:t> (0.8, 1.0).
For </a:t>
            </a:r>
            <a:r>
              <a:rPr kumimoji="1" lang="en-US" altLang="zh-CN" sz="1400" dirty="0" err="1">
                <a:ln w="12700">
                  <a:noFill/>
                </a:ln>
                <a:solidFill>
                  <a:srgbClr val="000000">
                    <a:alpha val="100000"/>
                  </a:srgbClr>
                </a:solidFill>
                <a:latin typeface="Times New Roman" panose="02020603050405020304" charset="0"/>
                <a:ea typeface="Source Han Sans"/>
                <a:cs typeface="Times New Roman" panose="02020603050405020304" charset="0"/>
              </a:rPr>
              <a:t>LightGBM</a:t>
            </a:r>
            <a:r>
              <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rPr>
              <a:t>, the parameters are </a:t>
            </a:r>
            <a:r>
              <a:rPr kumimoji="1" lang="en-US" altLang="zh-CN" sz="1400" dirty="0" err="1">
                <a:ln w="12700">
                  <a:noFill/>
                </a:ln>
                <a:solidFill>
                  <a:srgbClr val="000000">
                    <a:alpha val="100000"/>
                  </a:srgbClr>
                </a:solidFill>
                <a:latin typeface="Times New Roman" panose="02020603050405020304" charset="0"/>
                <a:ea typeface="Source Han Sans"/>
                <a:cs typeface="Times New Roman" panose="02020603050405020304" charset="0"/>
              </a:rPr>
              <a:t>num_leaves</a:t>
            </a:r>
            <a:r>
              <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rPr>
              <a:t> (31, 63) and </a:t>
            </a:r>
            <a:r>
              <a:rPr kumimoji="1" lang="en-US" altLang="zh-CN" sz="1400" dirty="0" err="1">
                <a:ln w="12700">
                  <a:noFill/>
                </a:ln>
                <a:solidFill>
                  <a:srgbClr val="000000">
                    <a:alpha val="100000"/>
                  </a:srgbClr>
                </a:solidFill>
                <a:latin typeface="Times New Roman" panose="02020603050405020304" charset="0"/>
                <a:ea typeface="Source Han Sans"/>
                <a:cs typeface="Times New Roman" panose="02020603050405020304" charset="0"/>
              </a:rPr>
              <a:t>feature_fraction</a:t>
            </a:r>
            <a:r>
              <a:rPr kumimoji="1" lang="en-US" altLang="zh-CN" sz="1400" dirty="0">
                <a:ln w="12700">
                  <a:noFill/>
                </a:ln>
                <a:solidFill>
                  <a:srgbClr val="000000">
                    <a:alpha val="100000"/>
                  </a:srgbClr>
                </a:solidFill>
                <a:latin typeface="Times New Roman" panose="02020603050405020304" charset="0"/>
                <a:ea typeface="Source Han Sans"/>
                <a:cs typeface="Times New Roman" panose="02020603050405020304" charset="0"/>
              </a:rPr>
              <a:t> (0.8, 1.0).
Each model evaluates 12 combinations.</a:t>
            </a:r>
            <a:endParaRPr kumimoji="1" lang="zh-CN" altLang="en-US" sz="1400" dirty="0">
              <a:latin typeface="Times New Roman" panose="02020603050405020304" charset="0"/>
              <a:cs typeface="Times New Roman" panose="02020603050405020304" charset="0"/>
            </a:endParaRPr>
          </a:p>
        </p:txBody>
      </p:sp>
      <p:sp>
        <p:nvSpPr>
          <p:cNvPr id="183" name="标题 1"/>
          <p:cNvSpPr txBox="1"/>
          <p:nvPr/>
        </p:nvSpPr>
        <p:spPr>
          <a:xfrm>
            <a:off x="6591841" y="3728930"/>
            <a:ext cx="4918765" cy="551544"/>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rPr>
              <a:t>Parameter Space Design</a:t>
            </a:r>
            <a:endPar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184"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Hyperparameter Tuning</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185"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86"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pic>
        <p:nvPicPr>
          <p:cNvPr id="187" name="图片 186"/>
          <p:cNvPicPr>
            <a:picLocks noChangeAspect="1"/>
          </p:cNvPicPr>
          <p:nvPr/>
        </p:nvPicPr>
        <p:blipFill>
          <a:blip r:embed="rId1"/>
          <a:stretch>
            <a:fillRect/>
          </a:stretch>
        </p:blipFill>
        <p:spPr>
          <a:xfrm>
            <a:off x="2671496" y="1247528"/>
            <a:ext cx="6899808" cy="262705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9" name="图片 188"/>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190"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98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pic>
        <p:nvPicPr>
          <p:cNvPr id="191" name="图片 190"/>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192"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89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sp>
        <p:nvSpPr>
          <p:cNvPr id="193" name="标题 1"/>
          <p:cNvSpPr txBox="1"/>
          <p:nvPr/>
        </p:nvSpPr>
        <p:spPr>
          <a:xfrm rot="2137481">
            <a:off x="2072" y="5356355"/>
            <a:ext cx="2036224" cy="1314749"/>
          </a:xfrm>
          <a:custGeom>
            <a:avLst/>
            <a:gdLst>
              <a:gd name="connsiteX0" fmla="*/ 92521 w 2036224"/>
              <a:gd name="connsiteY0" fmla="*/ 35839 h 1314749"/>
              <a:gd name="connsiteX1" fmla="*/ 209849 w 2036224"/>
              <a:gd name="connsiteY1" fmla="*/ 0 h 1314749"/>
              <a:gd name="connsiteX2" fmla="*/ 383859 w 2036224"/>
              <a:gd name="connsiteY2" fmla="*/ 92520 h 1314749"/>
              <a:gd name="connsiteX3" fmla="*/ 392527 w 2036224"/>
              <a:gd name="connsiteY3" fmla="*/ 108490 h 1314749"/>
              <a:gd name="connsiteX4" fmla="*/ 401929 w 2036224"/>
              <a:gd name="connsiteY4" fmla="*/ 120885 h 1314749"/>
              <a:gd name="connsiteX5" fmla="*/ 476751 w 2036224"/>
              <a:gd name="connsiteY5" fmla="*/ 209797 h 1314749"/>
              <a:gd name="connsiteX6" fmla="*/ 2030065 w 2036224"/>
              <a:gd name="connsiteY6" fmla="*/ 966391 h 1314749"/>
              <a:gd name="connsiteX7" fmla="*/ 2036224 w 2036224"/>
              <a:gd name="connsiteY7" fmla="*/ 966470 h 1314749"/>
              <a:gd name="connsiteX8" fmla="*/ 1550196 w 2036224"/>
              <a:gd name="connsiteY8" fmla="*/ 1314749 h 1314749"/>
              <a:gd name="connsiteX9" fmla="*/ 1497652 w 2036224"/>
              <a:gd name="connsiteY9" fmla="*/ 1303885 h 1314749"/>
              <a:gd name="connsiteX10" fmla="*/ 163775 w 2036224"/>
              <a:gd name="connsiteY10" fmla="*/ 486988 h 1314749"/>
              <a:gd name="connsiteX11" fmla="*/ 75096 w 2036224"/>
              <a:gd name="connsiteY11" fmla="*/ 381609 h 1314749"/>
              <a:gd name="connsiteX12" fmla="*/ 42327 w 2036224"/>
              <a:gd name="connsiteY12" fmla="*/ 338409 h 1314749"/>
              <a:gd name="connsiteX13" fmla="*/ 43933 w 2036224"/>
              <a:gd name="connsiteY13" fmla="*/ 336987 h 1314749"/>
              <a:gd name="connsiteX14" fmla="*/ 35839 w 2036224"/>
              <a:gd name="connsiteY14" fmla="*/ 327177 h 1314749"/>
              <a:gd name="connsiteX15" fmla="*/ 0 w 2036224"/>
              <a:gd name="connsiteY15" fmla="*/ 209849 h 1314749"/>
              <a:gd name="connsiteX16" fmla="*/ 16492 w 2036224"/>
              <a:gd name="connsiteY16" fmla="*/ 128166 h 1314749"/>
              <a:gd name="connsiteX17" fmla="*/ 92521 w 2036224"/>
              <a:gd name="connsiteY17" fmla="*/ 35839 h 1314749"/>
            </a:gdLst>
            <a:ahLst/>
            <a:cxnLst/>
            <a:rect l="l" t="t" r="r" b="b"/>
            <a:pathLst>
              <a:path w="2036224" h="1314749">
                <a:moveTo>
                  <a:pt x="92521" y="35839"/>
                </a:moveTo>
                <a:cubicBezTo>
                  <a:pt x="126013" y="13212"/>
                  <a:pt x="166388" y="0"/>
                  <a:pt x="209849" y="0"/>
                </a:cubicBezTo>
                <a:cubicBezTo>
                  <a:pt x="282284" y="0"/>
                  <a:pt x="346147" y="36700"/>
                  <a:pt x="383859" y="92520"/>
                </a:cubicBezTo>
                <a:lnTo>
                  <a:pt x="392527" y="108490"/>
                </a:lnTo>
                <a:lnTo>
                  <a:pt x="401929" y="120885"/>
                </a:lnTo>
                <a:cubicBezTo>
                  <a:pt x="425979" y="150982"/>
                  <a:pt x="450920" y="180630"/>
                  <a:pt x="476751" y="209797"/>
                </a:cubicBezTo>
                <a:cubicBezTo>
                  <a:pt x="890058" y="676462"/>
                  <a:pt x="1453392" y="931423"/>
                  <a:pt x="2030065" y="966391"/>
                </a:cubicBezTo>
                <a:lnTo>
                  <a:pt x="2036224" y="966470"/>
                </a:lnTo>
                <a:lnTo>
                  <a:pt x="1550196" y="1314749"/>
                </a:lnTo>
                <a:lnTo>
                  <a:pt x="1497652" y="1303885"/>
                </a:lnTo>
                <a:cubicBezTo>
                  <a:pt x="998571" y="1175488"/>
                  <a:pt x="531163" y="901807"/>
                  <a:pt x="163775" y="486988"/>
                </a:cubicBezTo>
                <a:cubicBezTo>
                  <a:pt x="133159" y="452420"/>
                  <a:pt x="103600" y="417280"/>
                  <a:pt x="75096" y="381609"/>
                </a:cubicBezTo>
                <a:lnTo>
                  <a:pt x="42327" y="338409"/>
                </a:lnTo>
                <a:lnTo>
                  <a:pt x="43933" y="336987"/>
                </a:lnTo>
                <a:lnTo>
                  <a:pt x="35839" y="327177"/>
                </a:lnTo>
                <a:cubicBezTo>
                  <a:pt x="13212" y="293685"/>
                  <a:pt x="0" y="253309"/>
                  <a:pt x="0" y="209849"/>
                </a:cubicBezTo>
                <a:cubicBezTo>
                  <a:pt x="0" y="180874"/>
                  <a:pt x="5872" y="153272"/>
                  <a:pt x="16492" y="128166"/>
                </a:cubicBezTo>
                <a:cubicBezTo>
                  <a:pt x="32420" y="90507"/>
                  <a:pt x="59029" y="58466"/>
                  <a:pt x="92521" y="35839"/>
                </a:cubicBezTo>
                <a:close/>
              </a:path>
            </a:pathLst>
          </a:custGeom>
          <a:gradFill>
            <a:gsLst>
              <a:gs pos="12000">
                <a:schemeClr val="accent1">
                  <a:lumMod val="49000"/>
                  <a:lumOff val="51000"/>
                </a:schemeClr>
              </a:gs>
              <a:gs pos="79310">
                <a:schemeClr val="accent1">
                  <a:alpha val="72000"/>
                  <a:lumMod val="31000"/>
                  <a:lumOff val="69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94" name="标题 1"/>
          <p:cNvSpPr txBox="1"/>
          <p:nvPr/>
        </p:nvSpPr>
        <p:spPr>
          <a:xfrm rot="12289066">
            <a:off x="9881456" y="66356"/>
            <a:ext cx="1594711" cy="1075874"/>
          </a:xfrm>
          <a:custGeom>
            <a:avLst/>
            <a:gdLst>
              <a:gd name="connsiteX0" fmla="*/ 1594711 w 1594711"/>
              <a:gd name="connsiteY0" fmla="*/ 834987 h 1075874"/>
              <a:gd name="connsiteX1" fmla="*/ 1073809 w 1594711"/>
              <a:gd name="connsiteY1" fmla="*/ 1075874 h 1075874"/>
              <a:gd name="connsiteX2" fmla="*/ 900281 w 1594711"/>
              <a:gd name="connsiteY2" fmla="*/ 1003112 h 1075874"/>
              <a:gd name="connsiteX3" fmla="*/ 145744 w 1594711"/>
              <a:gd name="connsiteY3" fmla="*/ 433373 h 1075874"/>
              <a:gd name="connsiteX4" fmla="*/ 66828 w 1594711"/>
              <a:gd name="connsiteY4" fmla="*/ 339596 h 1075874"/>
              <a:gd name="connsiteX5" fmla="*/ 37667 w 1594711"/>
              <a:gd name="connsiteY5" fmla="*/ 301152 h 1075874"/>
              <a:gd name="connsiteX6" fmla="*/ 39097 w 1594711"/>
              <a:gd name="connsiteY6" fmla="*/ 299886 h 1075874"/>
              <a:gd name="connsiteX7" fmla="*/ 31893 w 1594711"/>
              <a:gd name="connsiteY7" fmla="*/ 291156 h 1075874"/>
              <a:gd name="connsiteX8" fmla="*/ 0 w 1594711"/>
              <a:gd name="connsiteY8" fmla="*/ 186745 h 1075874"/>
              <a:gd name="connsiteX9" fmla="*/ 14676 w 1594711"/>
              <a:gd name="connsiteY9" fmla="*/ 114055 h 1075874"/>
              <a:gd name="connsiteX10" fmla="*/ 186745 w 1594711"/>
              <a:gd name="connsiteY10" fmla="*/ 0 h 1075874"/>
              <a:gd name="connsiteX11" fmla="*/ 341597 w 1594711"/>
              <a:gd name="connsiteY11" fmla="*/ 82334 h 1075874"/>
              <a:gd name="connsiteX12" fmla="*/ 349312 w 1594711"/>
              <a:gd name="connsiteY12" fmla="*/ 96545 h 1075874"/>
              <a:gd name="connsiteX13" fmla="*/ 357678 w 1594711"/>
              <a:gd name="connsiteY13" fmla="*/ 107576 h 1075874"/>
              <a:gd name="connsiteX14" fmla="*/ 424263 w 1594711"/>
              <a:gd name="connsiteY14" fmla="*/ 186699 h 1075874"/>
              <a:gd name="connsiteX15" fmla="*/ 1425802 w 1594711"/>
              <a:gd name="connsiteY15" fmla="*/ 800065 h 1075874"/>
            </a:gdLst>
            <a:ahLst/>
            <a:cxnLst/>
            <a:rect l="l" t="t" r="r" b="b"/>
            <a:pathLst>
              <a:path w="1594711" h="1075874">
                <a:moveTo>
                  <a:pt x="1594711" y="834987"/>
                </a:moveTo>
                <a:lnTo>
                  <a:pt x="1073809" y="1075874"/>
                </a:lnTo>
                <a:lnTo>
                  <a:pt x="900281" y="1003112"/>
                </a:lnTo>
                <a:cubicBezTo>
                  <a:pt x="621223" y="869750"/>
                  <a:pt x="363704" y="679472"/>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95" name="标题 1"/>
          <p:cNvSpPr txBox="1"/>
          <p:nvPr/>
        </p:nvSpPr>
        <p:spPr>
          <a:xfrm>
            <a:off x="9032553" y="1711122"/>
            <a:ext cx="762996" cy="762996"/>
          </a:xfrm>
          <a:prstGeom prst="ellipse">
            <a:avLst/>
          </a:prstGeom>
          <a:solidFill>
            <a:schemeClr val="accent1">
              <a:lumMod val="40000"/>
              <a:lumOff val="6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96" name="标题 1"/>
          <p:cNvSpPr txBox="1"/>
          <p:nvPr/>
        </p:nvSpPr>
        <p:spPr>
          <a:xfrm>
            <a:off x="1694525" y="0"/>
            <a:ext cx="8802950" cy="6858000"/>
          </a:xfrm>
          <a:custGeom>
            <a:avLst/>
            <a:gdLst>
              <a:gd name="connsiteX0" fmla="*/ 6417046 w 8802950"/>
              <a:gd name="connsiteY0" fmla="*/ 0 h 6858000"/>
              <a:gd name="connsiteX1" fmla="*/ 6728294 w 8802950"/>
              <a:gd name="connsiteY1" fmla="*/ 0 h 6858000"/>
              <a:gd name="connsiteX2" fmla="*/ 6862382 w 8802950"/>
              <a:gd name="connsiteY2" fmla="*/ 85962 h 6858000"/>
              <a:gd name="connsiteX3" fmla="*/ 8802950 w 8802950"/>
              <a:gd name="connsiteY3" fmla="*/ 3735734 h 6858000"/>
              <a:gd name="connsiteX4" fmla="*/ 7513788 w 8802950"/>
              <a:gd name="connsiteY4" fmla="*/ 6848047 h 6858000"/>
              <a:gd name="connsiteX5" fmla="*/ 7503349 w 8802950"/>
              <a:gd name="connsiteY5" fmla="*/ 6858000 h 6858000"/>
              <a:gd name="connsiteX6" fmla="*/ 7269214 w 8802950"/>
              <a:gd name="connsiteY6" fmla="*/ 6858000 h 6858000"/>
              <a:gd name="connsiteX7" fmla="*/ 7402553 w 8802950"/>
              <a:gd name="connsiteY7" fmla="*/ 6736813 h 6858000"/>
              <a:gd name="connsiteX8" fmla="*/ 8645641 w 8802950"/>
              <a:gd name="connsiteY8" fmla="*/ 3735734 h 6858000"/>
              <a:gd name="connsiteX9" fmla="*/ 6424497 w 8802950"/>
              <a:gd name="connsiteY9" fmla="*/ 3816 h 6858000"/>
              <a:gd name="connsiteX10" fmla="*/ 2074656 w 8802950"/>
              <a:gd name="connsiteY10" fmla="*/ 0 h 6858000"/>
              <a:gd name="connsiteX11" fmla="*/ 2385904 w 8802950"/>
              <a:gd name="connsiteY11" fmla="*/ 0 h 6858000"/>
              <a:gd name="connsiteX12" fmla="*/ 2378454 w 8802950"/>
              <a:gd name="connsiteY12" fmla="*/ 3816 h 6858000"/>
              <a:gd name="connsiteX13" fmla="*/ 157309 w 8802950"/>
              <a:gd name="connsiteY13" fmla="*/ 3735734 h 6858000"/>
              <a:gd name="connsiteX14" fmla="*/ 1400397 w 8802950"/>
              <a:gd name="connsiteY14" fmla="*/ 6736813 h 6858000"/>
              <a:gd name="connsiteX15" fmla="*/ 1533737 w 8802950"/>
              <a:gd name="connsiteY15" fmla="*/ 6858000 h 6858000"/>
              <a:gd name="connsiteX16" fmla="*/ 1299602 w 8802950"/>
              <a:gd name="connsiteY16" fmla="*/ 6858000 h 6858000"/>
              <a:gd name="connsiteX17" fmla="*/ 1289162 w 8802950"/>
              <a:gd name="connsiteY17" fmla="*/ 6848047 h 6858000"/>
              <a:gd name="connsiteX18" fmla="*/ 0 w 8802950"/>
              <a:gd name="connsiteY18" fmla="*/ 3735734 h 6858000"/>
              <a:gd name="connsiteX19" fmla="*/ 1940568 w 8802950"/>
              <a:gd name="connsiteY19" fmla="*/ 85962 h 6858000"/>
            </a:gdLst>
            <a:ahLst/>
            <a:cxnLst/>
            <a:rect l="l" t="t" r="r" b="b"/>
            <a:pathLst>
              <a:path w="8802950" h="6858000">
                <a:moveTo>
                  <a:pt x="6417046" y="0"/>
                </a:moveTo>
                <a:lnTo>
                  <a:pt x="6728294" y="0"/>
                </a:lnTo>
                <a:lnTo>
                  <a:pt x="6862382" y="85962"/>
                </a:lnTo>
                <a:cubicBezTo>
                  <a:pt x="8033182" y="876939"/>
                  <a:pt x="8802950" y="2216442"/>
                  <a:pt x="8802950" y="3735734"/>
                </a:cubicBezTo>
                <a:cubicBezTo>
                  <a:pt x="8802950" y="4951168"/>
                  <a:pt x="8310298" y="6051537"/>
                  <a:pt x="7513788" y="6848047"/>
                </a:cubicBezTo>
                <a:lnTo>
                  <a:pt x="7503349" y="6858000"/>
                </a:lnTo>
                <a:lnTo>
                  <a:pt x="7269214" y="6858000"/>
                </a:lnTo>
                <a:lnTo>
                  <a:pt x="7402553" y="6736813"/>
                </a:lnTo>
                <a:cubicBezTo>
                  <a:pt x="8170597" y="5968770"/>
                  <a:pt x="8645641" y="4907728"/>
                  <a:pt x="8645641" y="3735734"/>
                </a:cubicBezTo>
                <a:cubicBezTo>
                  <a:pt x="8645641" y="2124242"/>
                  <a:pt x="7747510" y="722520"/>
                  <a:pt x="6424497" y="3816"/>
                </a:cubicBezTo>
                <a:close/>
                <a:moveTo>
                  <a:pt x="2074656" y="0"/>
                </a:moveTo>
                <a:lnTo>
                  <a:pt x="2385904" y="0"/>
                </a:lnTo>
                <a:lnTo>
                  <a:pt x="2378454" y="3816"/>
                </a:lnTo>
                <a:cubicBezTo>
                  <a:pt x="1055440" y="722520"/>
                  <a:pt x="157309" y="2124242"/>
                  <a:pt x="157309" y="3735734"/>
                </a:cubicBezTo>
                <a:cubicBezTo>
                  <a:pt x="157309" y="4907728"/>
                  <a:pt x="632354" y="5968770"/>
                  <a:pt x="1400397" y="6736813"/>
                </a:cubicBezTo>
                <a:lnTo>
                  <a:pt x="1533737" y="6858000"/>
                </a:lnTo>
                <a:lnTo>
                  <a:pt x="1299602" y="6858000"/>
                </a:lnTo>
                <a:lnTo>
                  <a:pt x="1289162" y="6848047"/>
                </a:lnTo>
                <a:cubicBezTo>
                  <a:pt x="492652" y="6051537"/>
                  <a:pt x="0" y="4951168"/>
                  <a:pt x="0" y="3735734"/>
                </a:cubicBezTo>
                <a:cubicBezTo>
                  <a:pt x="0" y="2216442"/>
                  <a:pt x="769769" y="876939"/>
                  <a:pt x="1940568" y="8596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97" name="标题 1"/>
          <p:cNvSpPr txBox="1"/>
          <p:nvPr/>
        </p:nvSpPr>
        <p:spPr>
          <a:xfrm>
            <a:off x="1066322" y="0"/>
            <a:ext cx="10059356" cy="6858000"/>
          </a:xfrm>
          <a:custGeom>
            <a:avLst/>
            <a:gdLst>
              <a:gd name="connsiteX0" fmla="*/ 7575640 w 10059356"/>
              <a:gd name="connsiteY0" fmla="*/ 0 h 6858000"/>
              <a:gd name="connsiteX1" fmla="*/ 8372344 w 10059356"/>
              <a:gd name="connsiteY1" fmla="*/ 0 h 6858000"/>
              <a:gd name="connsiteX2" fmla="*/ 8411520 w 10059356"/>
              <a:gd name="connsiteY2" fmla="*/ 33935 h 6858000"/>
              <a:gd name="connsiteX3" fmla="*/ 10059356 w 10059356"/>
              <a:gd name="connsiteY3" fmla="*/ 3756994 h 6858000"/>
              <a:gd name="connsiteX4" fmla="*/ 9060137 w 10059356"/>
              <a:gd name="connsiteY4" fmla="*/ 6766331 h 6858000"/>
              <a:gd name="connsiteX5" fmla="*/ 8988099 w 10059356"/>
              <a:gd name="connsiteY5" fmla="*/ 6858000 h 6858000"/>
              <a:gd name="connsiteX6" fmla="*/ 8336782 w 10059356"/>
              <a:gd name="connsiteY6" fmla="*/ 6858000 h 6858000"/>
              <a:gd name="connsiteX7" fmla="*/ 8531555 w 10059356"/>
              <a:gd name="connsiteY7" fmla="*/ 6643696 h 6858000"/>
              <a:gd name="connsiteX8" fmla="*/ 9567854 w 10059356"/>
              <a:gd name="connsiteY8" fmla="*/ 3756994 h 6858000"/>
              <a:gd name="connsiteX9" fmla="*/ 7744941 w 10059356"/>
              <a:gd name="connsiteY9" fmla="*/ 120392 h 6858000"/>
              <a:gd name="connsiteX10" fmla="*/ 1687013 w 10059356"/>
              <a:gd name="connsiteY10" fmla="*/ 0 h 6858000"/>
              <a:gd name="connsiteX11" fmla="*/ 2483714 w 10059356"/>
              <a:gd name="connsiteY11" fmla="*/ 0 h 6858000"/>
              <a:gd name="connsiteX12" fmla="*/ 2314414 w 10059356"/>
              <a:gd name="connsiteY12" fmla="*/ 120392 h 6858000"/>
              <a:gd name="connsiteX13" fmla="*/ 491500 w 10059356"/>
              <a:gd name="connsiteY13" fmla="*/ 3756994 h 6858000"/>
              <a:gd name="connsiteX14" fmla="*/ 1527799 w 10059356"/>
              <a:gd name="connsiteY14" fmla="*/ 6643696 h 6858000"/>
              <a:gd name="connsiteX15" fmla="*/ 1722572 w 10059356"/>
              <a:gd name="connsiteY15" fmla="*/ 6858000 h 6858000"/>
              <a:gd name="connsiteX16" fmla="*/ 1071257 w 10059356"/>
              <a:gd name="connsiteY16" fmla="*/ 6858000 h 6858000"/>
              <a:gd name="connsiteX17" fmla="*/ 999219 w 10059356"/>
              <a:gd name="connsiteY17" fmla="*/ 6766331 h 6858000"/>
              <a:gd name="connsiteX18" fmla="*/ 0 w 10059356"/>
              <a:gd name="connsiteY18" fmla="*/ 3756994 h 6858000"/>
              <a:gd name="connsiteX19" fmla="*/ 1647836 w 10059356"/>
              <a:gd name="connsiteY19" fmla="*/ 33935 h 6858000"/>
            </a:gdLst>
            <a:ahLst/>
            <a:cxnLst/>
            <a:rect l="l" t="t" r="r" b="b"/>
            <a:pathLst>
              <a:path w="10059356" h="6858000">
                <a:moveTo>
                  <a:pt x="7575640" y="0"/>
                </a:moveTo>
                <a:lnTo>
                  <a:pt x="8372344" y="0"/>
                </a:lnTo>
                <a:lnTo>
                  <a:pt x="8411520" y="33935"/>
                </a:lnTo>
                <a:cubicBezTo>
                  <a:pt x="9423820" y="954004"/>
                  <a:pt x="10059356" y="2281281"/>
                  <a:pt x="10059356" y="3756994"/>
                </a:cubicBezTo>
                <a:cubicBezTo>
                  <a:pt x="10059356" y="4885481"/>
                  <a:pt x="9687710" y="5927166"/>
                  <a:pt x="9060137" y="6766331"/>
                </a:cubicBezTo>
                <a:lnTo>
                  <a:pt x="8988099" y="6858000"/>
                </a:lnTo>
                <a:lnTo>
                  <a:pt x="8336782" y="6858000"/>
                </a:lnTo>
                <a:lnTo>
                  <a:pt x="8531555" y="6643696"/>
                </a:lnTo>
                <a:cubicBezTo>
                  <a:pt x="9178953" y="5859232"/>
                  <a:pt x="9567854" y="4853529"/>
                  <a:pt x="9567854" y="3756994"/>
                </a:cubicBezTo>
                <a:cubicBezTo>
                  <a:pt x="9567854" y="2268839"/>
                  <a:pt x="8851561" y="947984"/>
                  <a:pt x="7744941" y="120392"/>
                </a:cubicBezTo>
                <a:close/>
                <a:moveTo>
                  <a:pt x="1687013" y="0"/>
                </a:moveTo>
                <a:lnTo>
                  <a:pt x="2483714" y="0"/>
                </a:lnTo>
                <a:lnTo>
                  <a:pt x="2314414" y="120392"/>
                </a:lnTo>
                <a:cubicBezTo>
                  <a:pt x="1207793" y="947984"/>
                  <a:pt x="491500" y="2268839"/>
                  <a:pt x="491500" y="3756994"/>
                </a:cubicBezTo>
                <a:cubicBezTo>
                  <a:pt x="491500" y="4853529"/>
                  <a:pt x="880402" y="5859232"/>
                  <a:pt x="1527799" y="6643696"/>
                </a:cubicBezTo>
                <a:lnTo>
                  <a:pt x="1722572" y="6858000"/>
                </a:lnTo>
                <a:lnTo>
                  <a:pt x="1071257" y="6858000"/>
                </a:lnTo>
                <a:lnTo>
                  <a:pt x="999219" y="6766331"/>
                </a:lnTo>
                <a:cubicBezTo>
                  <a:pt x="371646" y="5927166"/>
                  <a:pt x="0" y="4885481"/>
                  <a:pt x="0" y="3756994"/>
                </a:cubicBezTo>
                <a:cubicBezTo>
                  <a:pt x="0" y="2281281"/>
                  <a:pt x="635536" y="954004"/>
                  <a:pt x="1647836" y="33935"/>
                </a:cubicBezTo>
                <a:close/>
              </a:path>
            </a:pathLst>
          </a:custGeom>
          <a:solidFill>
            <a:schemeClr val="accent1">
              <a:alpha val="71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98" name="标题 1"/>
          <p:cNvSpPr txBox="1"/>
          <p:nvPr/>
        </p:nvSpPr>
        <p:spPr>
          <a:xfrm>
            <a:off x="2748381" y="3005299"/>
            <a:ext cx="6695239" cy="2020760"/>
          </a:xfrm>
          <a:prstGeom prst="rect">
            <a:avLst/>
          </a:prstGeom>
          <a:noFill/>
          <a:ln>
            <a:noFill/>
          </a:ln>
        </p:spPr>
        <p:txBody>
          <a:bodyPr vert="horz" wrap="square" lIns="0" tIns="0" rIns="0" bIns="0" rtlCol="0" anchor="t"/>
          <a:lstStyle/>
          <a:p>
            <a:pPr algn="ctr">
              <a:lnSpc>
                <a:spcPct val="130000"/>
              </a:lnSpc>
            </a:pPr>
            <a:r>
              <a:rPr kumimoji="1" lang="en-US" altLang="zh-CN" sz="5400">
                <a:ln w="12700">
                  <a:noFill/>
                </a:ln>
                <a:solidFill>
                  <a:srgbClr val="000000">
                    <a:alpha val="100000"/>
                  </a:srgbClr>
                </a:solidFill>
                <a:latin typeface="Times New Roman" panose="02020603050405020304" charset="0"/>
                <a:ea typeface="Source Han Sans CN Bold"/>
                <a:cs typeface="Times New Roman" panose="02020603050405020304" charset="0"/>
              </a:rPr>
              <a:t>Model Evaluation</a:t>
            </a:r>
            <a:endParaRPr kumimoji="1" lang="en-US" altLang="zh-CN" sz="54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199" name="标题 1"/>
          <p:cNvSpPr txBox="1"/>
          <p:nvPr/>
        </p:nvSpPr>
        <p:spPr>
          <a:xfrm>
            <a:off x="2363360" y="5024652"/>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00" name="标题 1"/>
          <p:cNvSpPr txBox="1"/>
          <p:nvPr/>
        </p:nvSpPr>
        <p:spPr>
          <a:xfrm>
            <a:off x="11102007" y="5362425"/>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01" name="标题 1"/>
          <p:cNvSpPr txBox="1"/>
          <p:nvPr/>
        </p:nvSpPr>
        <p:spPr>
          <a:xfrm>
            <a:off x="10959625" y="6206799"/>
            <a:ext cx="327993" cy="327993"/>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02" name="标题 1"/>
          <p:cNvSpPr txBox="1"/>
          <p:nvPr/>
        </p:nvSpPr>
        <p:spPr>
          <a:xfrm>
            <a:off x="3429874" y="5925442"/>
            <a:ext cx="417316" cy="417316"/>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03" name="标题 1"/>
          <p:cNvSpPr txBox="1"/>
          <p:nvPr/>
        </p:nvSpPr>
        <p:spPr>
          <a:xfrm>
            <a:off x="9369435" y="1595629"/>
            <a:ext cx="359868" cy="359868"/>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04" name="标题 1"/>
          <p:cNvSpPr txBox="1"/>
          <p:nvPr/>
        </p:nvSpPr>
        <p:spPr>
          <a:xfrm>
            <a:off x="832720" y="5962054"/>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05" name="标题 1"/>
          <p:cNvSpPr txBox="1"/>
          <p:nvPr/>
        </p:nvSpPr>
        <p:spPr>
          <a:xfrm>
            <a:off x="11339857" y="330540"/>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06" name="标题 1"/>
          <p:cNvSpPr txBox="1"/>
          <p:nvPr/>
        </p:nvSpPr>
        <p:spPr>
          <a:xfrm>
            <a:off x="2765980" y="1176990"/>
            <a:ext cx="460635" cy="460635"/>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07" name="标题 1"/>
          <p:cNvSpPr txBox="1"/>
          <p:nvPr/>
        </p:nvSpPr>
        <p:spPr>
          <a:xfrm>
            <a:off x="2524996" y="1536430"/>
            <a:ext cx="291676" cy="291676"/>
          </a:xfrm>
          <a:prstGeom prst="ellipse">
            <a:avLst/>
          </a:prstGeom>
          <a:solidFill>
            <a:schemeClr val="accent1">
              <a:lumMod val="60000"/>
              <a:lumOff val="4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08" name="标题 1"/>
          <p:cNvSpPr txBox="1"/>
          <p:nvPr/>
        </p:nvSpPr>
        <p:spPr>
          <a:xfrm rot="5229284">
            <a:off x="-351935" y="642103"/>
            <a:ext cx="1433357" cy="801627"/>
          </a:xfrm>
          <a:custGeom>
            <a:avLst/>
            <a:gdLst>
              <a:gd name="connsiteX0" fmla="*/ 0 w 1433357"/>
              <a:gd name="connsiteY0" fmla="*/ 186745 h 801627"/>
              <a:gd name="connsiteX1" fmla="*/ 14676 w 1433357"/>
              <a:gd name="connsiteY1" fmla="*/ 114055 h 801627"/>
              <a:gd name="connsiteX2" fmla="*/ 186745 w 1433357"/>
              <a:gd name="connsiteY2" fmla="*/ 0 h 801627"/>
              <a:gd name="connsiteX3" fmla="*/ 341597 w 1433357"/>
              <a:gd name="connsiteY3" fmla="*/ 82334 h 801627"/>
              <a:gd name="connsiteX4" fmla="*/ 349312 w 1433357"/>
              <a:gd name="connsiteY4" fmla="*/ 96545 h 801627"/>
              <a:gd name="connsiteX5" fmla="*/ 357678 w 1433357"/>
              <a:gd name="connsiteY5" fmla="*/ 107576 h 801627"/>
              <a:gd name="connsiteX6" fmla="*/ 424263 w 1433357"/>
              <a:gd name="connsiteY6" fmla="*/ 186699 h 801627"/>
              <a:gd name="connsiteX7" fmla="*/ 1425802 w 1433357"/>
              <a:gd name="connsiteY7" fmla="*/ 800065 h 801627"/>
              <a:gd name="connsiteX8" fmla="*/ 1433357 w 1433357"/>
              <a:gd name="connsiteY8" fmla="*/ 801627 h 801627"/>
              <a:gd name="connsiteX9" fmla="*/ 493366 w 1433357"/>
              <a:gd name="connsiteY9" fmla="*/ 754909 h 801627"/>
              <a:gd name="connsiteX10" fmla="*/ 316350 w 1433357"/>
              <a:gd name="connsiteY10" fmla="*/ 607464 h 801627"/>
              <a:gd name="connsiteX11" fmla="*/ 145744 w 1433357"/>
              <a:gd name="connsiteY11" fmla="*/ 433373 h 801627"/>
              <a:gd name="connsiteX12" fmla="*/ 66828 w 1433357"/>
              <a:gd name="connsiteY12" fmla="*/ 339596 h 801627"/>
              <a:gd name="connsiteX13" fmla="*/ 37667 w 1433357"/>
              <a:gd name="connsiteY13" fmla="*/ 301152 h 801627"/>
              <a:gd name="connsiteX14" fmla="*/ 39097 w 1433357"/>
              <a:gd name="connsiteY14" fmla="*/ 299886 h 801627"/>
              <a:gd name="connsiteX15" fmla="*/ 31893 w 1433357"/>
              <a:gd name="connsiteY15" fmla="*/ 291156 h 801627"/>
              <a:gd name="connsiteX16" fmla="*/ 0 w 1433357"/>
              <a:gd name="connsiteY16" fmla="*/ 186745 h 801627"/>
            </a:gdLst>
            <a:ahLst/>
            <a:cxnLst/>
            <a:rect l="l" t="t" r="r" b="b"/>
            <a:pathLst>
              <a:path w="1433357" h="801627">
                <a:moveTo>
                  <a:pt x="0" y="186745"/>
                </a:move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lnTo>
                  <a:pt x="1433357" y="801627"/>
                </a:lnTo>
                <a:lnTo>
                  <a:pt x="493366" y="754909"/>
                </a:lnTo>
                <a:lnTo>
                  <a:pt x="316350" y="607464"/>
                </a:lnTo>
                <a:cubicBezTo>
                  <a:pt x="257197" y="552934"/>
                  <a:pt x="200234" y="494898"/>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09" name="标题 1"/>
          <p:cNvSpPr txBox="1"/>
          <p:nvPr/>
        </p:nvSpPr>
        <p:spPr>
          <a:xfrm>
            <a:off x="4090287" y="2034853"/>
            <a:ext cx="2144383" cy="885766"/>
          </a:xfrm>
          <a:prstGeom prst="rect">
            <a:avLst/>
          </a:prstGeom>
          <a:noFill/>
          <a:ln>
            <a:noFill/>
          </a:ln>
        </p:spPr>
        <p:txBody>
          <a:bodyPr vert="horz" wrap="square" lIns="0" tIns="0" rIns="0" bIns="0" rtlCol="0" anchor="b"/>
          <a:lstStyle/>
          <a:p>
            <a:pPr algn="r">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PART</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
        <p:nvSpPr>
          <p:cNvPr id="210" name="标题 1"/>
          <p:cNvSpPr txBox="1"/>
          <p:nvPr/>
        </p:nvSpPr>
        <p:spPr>
          <a:xfrm>
            <a:off x="6592187" y="1120453"/>
            <a:ext cx="1522083" cy="1800166"/>
          </a:xfrm>
          <a:prstGeom prst="rect">
            <a:avLst/>
          </a:prstGeom>
          <a:noFill/>
          <a:ln>
            <a:noFill/>
          </a:ln>
        </p:spPr>
        <p:txBody>
          <a:bodyPr vert="horz" wrap="square" lIns="0" tIns="0" rIns="0" bIns="0" rtlCol="0" anchor="b"/>
          <a:lstStyle/>
          <a:p>
            <a:pPr algn="l">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06</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223"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等线 Light" panose="02010600030101010101" charset="-122"/>
              <a:ea typeface="等线 Light" panose="02010600030101010101" charset="-122"/>
            </a:endParaRPr>
          </a:p>
        </p:txBody>
      </p:sp>
      <p:sp>
        <p:nvSpPr>
          <p:cNvPr id="224" name="标题 1"/>
          <p:cNvSpPr txBox="1"/>
          <p:nvPr/>
        </p:nvSpPr>
        <p:spPr>
          <a:xfrm>
            <a:off x="6350" y="-12700"/>
            <a:ext cx="12179300" cy="6883400"/>
          </a:xfrm>
          <a:prstGeom prst="rect">
            <a:avLst/>
          </a:prstGeom>
          <a:solidFill>
            <a:schemeClr val="bg1"/>
          </a:solidFill>
        </p:spPr>
        <p:txBody>
          <a:bodyPr vert="horz" wrap="square" lIns="0" tIns="0" rIns="0" bIns="0" rtlCol="0" anchor="ctr"/>
          <a:lstStyle/>
          <a:p>
            <a:pPr algn="ctr">
              <a:lnSpc>
                <a:spcPct val="100000"/>
              </a:lnSpc>
            </a:pPr>
            <a:endParaRPr kumimoji="1" lang="zh-CN" altLang="en-US">
              <a:latin typeface="等线 Light" panose="02010600030101010101" charset="-122"/>
              <a:ea typeface="等线 Light" panose="02010600030101010101" charset="-122"/>
            </a:endParaRPr>
          </a:p>
        </p:txBody>
      </p:sp>
      <p:sp>
        <p:nvSpPr>
          <p:cNvPr id="225" name="标题 1"/>
          <p:cNvSpPr txBox="1"/>
          <p:nvPr/>
        </p:nvSpPr>
        <p:spPr>
          <a:xfrm>
            <a:off x="0" y="-297"/>
            <a:ext cx="12192000" cy="2006897"/>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26" name="标题 1"/>
          <p:cNvSpPr txBox="1"/>
          <p:nvPr/>
        </p:nvSpPr>
        <p:spPr>
          <a:xfrm>
            <a:off x="0" y="0"/>
            <a:ext cx="823048" cy="647700"/>
          </a:xfrm>
          <a:custGeom>
            <a:avLst/>
            <a:gdLst>
              <a:gd name="connsiteX0" fmla="*/ 396169 w 823048"/>
              <a:gd name="connsiteY0" fmla="*/ 0 h 647700"/>
              <a:gd name="connsiteX1" fmla="*/ 823048 w 823048"/>
              <a:gd name="connsiteY1" fmla="*/ 0 h 647700"/>
              <a:gd name="connsiteX2" fmla="*/ 776545 w 823048"/>
              <a:gd name="connsiteY2" fmla="*/ 149808 h 647700"/>
              <a:gd name="connsiteX3" fmla="*/ 25400 w 823048"/>
              <a:gd name="connsiteY3" fmla="*/ 647700 h 647700"/>
              <a:gd name="connsiteX4" fmla="*/ 0 w 823048"/>
              <a:gd name="connsiteY4" fmla="*/ 646418 h 647700"/>
              <a:gd name="connsiteX5" fmla="*/ 0 w 823048"/>
              <a:gd name="connsiteY5" fmla="*/ 237536 h 647700"/>
              <a:gd name="connsiteX6" fmla="*/ 25400 w 823048"/>
              <a:gd name="connsiteY6" fmla="*/ 240096 h 647700"/>
              <a:gd name="connsiteX7" fmla="*/ 363392 w 823048"/>
              <a:gd name="connsiteY7" fmla="*/ 60387 h 647700"/>
            </a:gdLst>
            <a:ahLst/>
            <a:cxnLst/>
            <a:rect l="l" t="t" r="r" b="b"/>
            <a:pathLst>
              <a:path w="823048" h="647700">
                <a:moveTo>
                  <a:pt x="396169" y="0"/>
                </a:moveTo>
                <a:lnTo>
                  <a:pt x="823048" y="0"/>
                </a:lnTo>
                <a:lnTo>
                  <a:pt x="776545" y="149808"/>
                </a:lnTo>
                <a:cubicBezTo>
                  <a:pt x="652790" y="442398"/>
                  <a:pt x="363070" y="647700"/>
                  <a:pt x="25400" y="647700"/>
                </a:cubicBezTo>
                <a:lnTo>
                  <a:pt x="0" y="646418"/>
                </a:lnTo>
                <a:lnTo>
                  <a:pt x="0" y="237536"/>
                </a:lnTo>
                <a:lnTo>
                  <a:pt x="25400" y="240096"/>
                </a:lnTo>
                <a:cubicBezTo>
                  <a:pt x="166096" y="240096"/>
                  <a:pt x="290142" y="168811"/>
                  <a:pt x="363392" y="60387"/>
                </a:cubicBezTo>
                <a:close/>
              </a:path>
            </a:pathLst>
          </a:cu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27" name="标题 1"/>
          <p:cNvSpPr txBox="1"/>
          <p:nvPr/>
        </p:nvSpPr>
        <p:spPr>
          <a:xfrm>
            <a:off x="666750" y="1319748"/>
            <a:ext cx="3943350" cy="587369"/>
          </a:xfrm>
          <a:prstGeom prst="rect">
            <a:avLst/>
          </a:prstGeom>
          <a:noFill/>
          <a:ln>
            <a:noFill/>
          </a:ln>
        </p:spPr>
        <p:txBody>
          <a:bodyPr vert="horz" wrap="square" lIns="0" tIns="0" rIns="0" bIns="0" rtlCol="0" anchor="ctr"/>
          <a:lstStyle/>
          <a:p>
            <a:pPr algn="l">
              <a:lnSpc>
                <a:spcPct val="130000"/>
              </a:lnSpc>
            </a:pPr>
            <a:r>
              <a:rPr kumimoji="1" lang="en-US" altLang="zh-CN" sz="7200" dirty="0">
                <a:ln w="12700">
                  <a:noFill/>
                </a:ln>
                <a:solidFill>
                  <a:srgbClr val="FFFFFF">
                    <a:alpha val="100000"/>
                  </a:srgbClr>
                </a:solidFill>
                <a:latin typeface="等线 Light" panose="02010600030101010101" charset="-122"/>
                <a:ea typeface="等线 Light" panose="02010600030101010101" charset="-122"/>
                <a:cs typeface="OPPOSans H"/>
              </a:rPr>
              <a:t>CONTENTS </a:t>
            </a:r>
            <a:endParaRPr kumimoji="1" lang="en-US" altLang="zh-CN" sz="7200" dirty="0">
              <a:ln w="12700">
                <a:noFill/>
              </a:ln>
              <a:solidFill>
                <a:srgbClr val="FFFFFF">
                  <a:alpha val="100000"/>
                </a:srgbClr>
              </a:solidFill>
              <a:latin typeface="等线 Light" panose="02010600030101010101" charset="-122"/>
              <a:ea typeface="等线 Light" panose="02010600030101010101" charset="-122"/>
              <a:cs typeface="OPPOSans H"/>
            </a:endParaRPr>
          </a:p>
        </p:txBody>
      </p:sp>
      <p:sp>
        <p:nvSpPr>
          <p:cNvPr id="229" name="标题 1"/>
          <p:cNvSpPr txBox="1"/>
          <p:nvPr/>
        </p:nvSpPr>
        <p:spPr>
          <a:xfrm>
            <a:off x="5214788" y="504801"/>
            <a:ext cx="3003895" cy="3003895"/>
          </a:xfrm>
          <a:prstGeom prst="donut">
            <a:avLst/>
          </a:prstGeom>
          <a:solidFill>
            <a:schemeClr val="bg1">
              <a:alpha val="10000"/>
            </a:schemeClr>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30" name="标题 1"/>
          <p:cNvSpPr txBox="1"/>
          <p:nvPr/>
        </p:nvSpPr>
        <p:spPr>
          <a:xfrm>
            <a:off x="4610100" y="416275"/>
            <a:ext cx="619160" cy="619160"/>
          </a:xfrm>
          <a:prstGeom prst="donut">
            <a:avLst/>
          </a:prstGeom>
          <a:solidFill>
            <a:schemeClr val="bg1">
              <a:alpha val="10000"/>
            </a:schemeClr>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31" name="标题 1"/>
          <p:cNvSpPr txBox="1"/>
          <p:nvPr/>
        </p:nvSpPr>
        <p:spPr>
          <a:xfrm>
            <a:off x="330200" y="2586285"/>
            <a:ext cx="835106" cy="835106"/>
          </a:xfrm>
          <a:prstGeom prst="donut">
            <a:avLst/>
          </a:prstGeom>
          <a:solidFill>
            <a:schemeClr val="accent2">
              <a:alpha val="30000"/>
            </a:schemeClr>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32" name="标题 1"/>
          <p:cNvSpPr txBox="1"/>
          <p:nvPr/>
        </p:nvSpPr>
        <p:spPr>
          <a:xfrm>
            <a:off x="668121" y="2870598"/>
            <a:ext cx="752400" cy="752400"/>
          </a:xfrm>
          <a:prstGeom prst="roundRect">
            <a:avLst>
              <a:gd name="adj" fmla="val 50000"/>
            </a:avLst>
          </a:prstGeom>
          <a:solidFill>
            <a:schemeClr val="accent1"/>
          </a:solidFill>
          <a:ln>
            <a:noFill/>
          </a:ln>
          <a:effectLst>
            <a:outerShdw blurRad="457200" dist="127000" dir="5400000" sx="90000" sy="90000" rotWithShape="0">
              <a:schemeClr val="accent1">
                <a:alpha val="60000"/>
              </a:schemeClr>
            </a:outerShdw>
          </a:effectLst>
        </p:spPr>
        <p:txBody>
          <a:bodyPr vert="horz" wrap="none" lIns="108000" tIns="108000" rIns="108000" bIns="10800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33" name="标题 1"/>
          <p:cNvSpPr txBox="1"/>
          <p:nvPr/>
        </p:nvSpPr>
        <p:spPr>
          <a:xfrm>
            <a:off x="1579901" y="2586286"/>
            <a:ext cx="2734883" cy="1141644"/>
          </a:xfrm>
          <a:prstGeom prst="rect">
            <a:avLst/>
          </a:prstGeom>
          <a:noFill/>
          <a:ln>
            <a:noFill/>
          </a:ln>
          <a:effectLst/>
        </p:spPr>
        <p:txBody>
          <a:bodyPr vert="horz" wrap="square" lIns="0" tIns="0" rIns="0" bIns="0" rtlCol="0" anchor="ctr"/>
          <a:lstStyle/>
          <a:p>
            <a:pPr algn="l">
              <a:lnSpc>
                <a:spcPct val="130000"/>
              </a:lnSpc>
            </a:pPr>
            <a:r>
              <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rPr>
              <a:t>Project Background and Significance</a:t>
            </a:r>
            <a:endPar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endParaRPr>
          </a:p>
        </p:txBody>
      </p:sp>
      <p:sp>
        <p:nvSpPr>
          <p:cNvPr id="234" name="标题 1"/>
          <p:cNvSpPr txBox="1"/>
          <p:nvPr/>
        </p:nvSpPr>
        <p:spPr>
          <a:xfrm>
            <a:off x="604587" y="2828511"/>
            <a:ext cx="882794" cy="775553"/>
          </a:xfrm>
          <a:prstGeom prst="rect">
            <a:avLst/>
          </a:prstGeom>
          <a:noFill/>
          <a:ln>
            <a:noFill/>
          </a:ln>
          <a:effectLst/>
        </p:spPr>
        <p:txBody>
          <a:bodyPr vert="horz" wrap="square" lIns="0" tIns="0" rIns="0" bIns="0" rtlCol="0" anchor="ctr"/>
          <a:lstStyle/>
          <a:p>
            <a:pPr algn="ctr">
              <a:lnSpc>
                <a:spcPct val="130000"/>
              </a:lnSpc>
            </a:pPr>
            <a:r>
              <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rPr>
              <a:t>01</a:t>
            </a:r>
            <a:endPar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endParaRPr>
          </a:p>
        </p:txBody>
      </p:sp>
      <p:sp>
        <p:nvSpPr>
          <p:cNvPr id="235" name="标题 1"/>
          <p:cNvSpPr txBox="1"/>
          <p:nvPr/>
        </p:nvSpPr>
        <p:spPr>
          <a:xfrm>
            <a:off x="7345300" y="361424"/>
            <a:ext cx="991695" cy="991695"/>
          </a:xfrm>
          <a:prstGeom prst="donut">
            <a:avLst/>
          </a:prstGeom>
          <a:solidFill>
            <a:schemeClr val="accent2"/>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36" name="标题 1"/>
          <p:cNvSpPr txBox="1"/>
          <p:nvPr/>
        </p:nvSpPr>
        <p:spPr>
          <a:xfrm>
            <a:off x="4274441" y="2567351"/>
            <a:ext cx="835106" cy="835106"/>
          </a:xfrm>
          <a:prstGeom prst="donut">
            <a:avLst/>
          </a:prstGeom>
          <a:solidFill>
            <a:schemeClr val="accent2">
              <a:alpha val="30000"/>
            </a:schemeClr>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37" name="标题 1"/>
          <p:cNvSpPr txBox="1"/>
          <p:nvPr/>
        </p:nvSpPr>
        <p:spPr>
          <a:xfrm>
            <a:off x="4612362" y="2851664"/>
            <a:ext cx="752400" cy="752400"/>
          </a:xfrm>
          <a:prstGeom prst="roundRect">
            <a:avLst>
              <a:gd name="adj" fmla="val 50000"/>
            </a:avLst>
          </a:prstGeom>
          <a:solidFill>
            <a:schemeClr val="accent1"/>
          </a:solidFill>
          <a:ln>
            <a:noFill/>
          </a:ln>
          <a:effectLst>
            <a:outerShdw blurRad="457200" dist="127000" dir="5400000" sx="90000" sy="90000" rotWithShape="0">
              <a:schemeClr val="accent1">
                <a:alpha val="60000"/>
              </a:schemeClr>
            </a:outerShdw>
          </a:effectLst>
        </p:spPr>
        <p:txBody>
          <a:bodyPr vert="horz" wrap="none" lIns="108000" tIns="108000" rIns="108000" bIns="10800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38" name="标题 1"/>
          <p:cNvSpPr txBox="1"/>
          <p:nvPr/>
        </p:nvSpPr>
        <p:spPr>
          <a:xfrm>
            <a:off x="5524142" y="2567352"/>
            <a:ext cx="2723616" cy="1141644"/>
          </a:xfrm>
          <a:prstGeom prst="rect">
            <a:avLst/>
          </a:prstGeom>
          <a:noFill/>
          <a:ln>
            <a:noFill/>
          </a:ln>
          <a:effectLst/>
        </p:spPr>
        <p:txBody>
          <a:bodyPr vert="horz" wrap="square" lIns="0" tIns="0" rIns="0" bIns="0" rtlCol="0" anchor="ctr"/>
          <a:lstStyle/>
          <a:p>
            <a:pPr algn="l">
              <a:lnSpc>
                <a:spcPct val="130000"/>
              </a:lnSpc>
            </a:pPr>
            <a:r>
              <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rPr>
              <a:t>Current Technologies and Challenges</a:t>
            </a:r>
            <a:endPar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endParaRPr>
          </a:p>
        </p:txBody>
      </p:sp>
      <p:sp>
        <p:nvSpPr>
          <p:cNvPr id="239" name="标题 1"/>
          <p:cNvSpPr txBox="1"/>
          <p:nvPr/>
        </p:nvSpPr>
        <p:spPr>
          <a:xfrm>
            <a:off x="4563078" y="2829920"/>
            <a:ext cx="882794" cy="775553"/>
          </a:xfrm>
          <a:prstGeom prst="rect">
            <a:avLst/>
          </a:prstGeom>
          <a:noFill/>
          <a:ln>
            <a:noFill/>
          </a:ln>
          <a:effectLst/>
        </p:spPr>
        <p:txBody>
          <a:bodyPr vert="horz" wrap="square" lIns="0" tIns="0" rIns="0" bIns="0" rtlCol="0" anchor="ctr"/>
          <a:lstStyle/>
          <a:p>
            <a:pPr algn="ctr">
              <a:lnSpc>
                <a:spcPct val="130000"/>
              </a:lnSpc>
            </a:pPr>
            <a:r>
              <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rPr>
              <a:t>02</a:t>
            </a:r>
            <a:endPar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endParaRPr>
          </a:p>
        </p:txBody>
      </p:sp>
      <p:sp>
        <p:nvSpPr>
          <p:cNvPr id="240" name="标题 1"/>
          <p:cNvSpPr txBox="1"/>
          <p:nvPr/>
        </p:nvSpPr>
        <p:spPr>
          <a:xfrm>
            <a:off x="8218683" y="2516867"/>
            <a:ext cx="835106" cy="835106"/>
          </a:xfrm>
          <a:prstGeom prst="donut">
            <a:avLst/>
          </a:prstGeom>
          <a:solidFill>
            <a:schemeClr val="accent2">
              <a:alpha val="30000"/>
            </a:schemeClr>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41" name="标题 1"/>
          <p:cNvSpPr txBox="1"/>
          <p:nvPr/>
        </p:nvSpPr>
        <p:spPr>
          <a:xfrm>
            <a:off x="8556604" y="2801180"/>
            <a:ext cx="752400" cy="752400"/>
          </a:xfrm>
          <a:prstGeom prst="roundRect">
            <a:avLst>
              <a:gd name="adj" fmla="val 50000"/>
            </a:avLst>
          </a:prstGeom>
          <a:solidFill>
            <a:schemeClr val="accent1"/>
          </a:solidFill>
          <a:ln>
            <a:noFill/>
          </a:ln>
          <a:effectLst>
            <a:outerShdw blurRad="457200" dist="127000" dir="5400000" sx="90000" sy="90000" rotWithShape="0">
              <a:schemeClr val="accent1">
                <a:alpha val="60000"/>
              </a:schemeClr>
            </a:outerShdw>
          </a:effectLst>
        </p:spPr>
        <p:txBody>
          <a:bodyPr vert="horz" wrap="none" lIns="108000" tIns="108000" rIns="108000" bIns="10800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42" name="标题 1"/>
          <p:cNvSpPr txBox="1"/>
          <p:nvPr/>
        </p:nvSpPr>
        <p:spPr>
          <a:xfrm>
            <a:off x="9468384" y="2516868"/>
            <a:ext cx="2723616" cy="1141644"/>
          </a:xfrm>
          <a:prstGeom prst="rect">
            <a:avLst/>
          </a:prstGeom>
          <a:noFill/>
          <a:ln>
            <a:noFill/>
          </a:ln>
          <a:effectLst/>
        </p:spPr>
        <p:txBody>
          <a:bodyPr vert="horz" wrap="square" lIns="0" tIns="0" rIns="0" bIns="0" rtlCol="0" anchor="ctr"/>
          <a:lstStyle/>
          <a:p>
            <a:pPr algn="l">
              <a:lnSpc>
                <a:spcPct val="130000"/>
              </a:lnSpc>
            </a:pPr>
            <a:r>
              <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rPr>
              <a:t>Dataset Description and Characteristics</a:t>
            </a:r>
            <a:endPar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endParaRPr>
          </a:p>
        </p:txBody>
      </p:sp>
      <p:sp>
        <p:nvSpPr>
          <p:cNvPr id="243" name="标题 1"/>
          <p:cNvSpPr txBox="1"/>
          <p:nvPr/>
        </p:nvSpPr>
        <p:spPr>
          <a:xfrm>
            <a:off x="8496052" y="2778027"/>
            <a:ext cx="882794" cy="775553"/>
          </a:xfrm>
          <a:prstGeom prst="rect">
            <a:avLst/>
          </a:prstGeom>
          <a:noFill/>
          <a:ln>
            <a:noFill/>
          </a:ln>
          <a:effectLst/>
        </p:spPr>
        <p:txBody>
          <a:bodyPr vert="horz" wrap="square" lIns="0" tIns="0" rIns="0" bIns="0" rtlCol="0" anchor="ctr"/>
          <a:lstStyle/>
          <a:p>
            <a:pPr algn="ctr">
              <a:lnSpc>
                <a:spcPct val="130000"/>
              </a:lnSpc>
            </a:pPr>
            <a:r>
              <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rPr>
              <a:t>03</a:t>
            </a:r>
            <a:endPar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endParaRPr>
          </a:p>
        </p:txBody>
      </p:sp>
      <p:sp>
        <p:nvSpPr>
          <p:cNvPr id="244" name="标题 1"/>
          <p:cNvSpPr txBox="1"/>
          <p:nvPr/>
        </p:nvSpPr>
        <p:spPr>
          <a:xfrm>
            <a:off x="330200" y="4016559"/>
            <a:ext cx="835106" cy="835106"/>
          </a:xfrm>
          <a:prstGeom prst="donut">
            <a:avLst/>
          </a:prstGeom>
          <a:solidFill>
            <a:schemeClr val="accent2">
              <a:alpha val="30000"/>
            </a:schemeClr>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45" name="标题 1"/>
          <p:cNvSpPr txBox="1"/>
          <p:nvPr/>
        </p:nvSpPr>
        <p:spPr>
          <a:xfrm>
            <a:off x="668121" y="4300872"/>
            <a:ext cx="752400" cy="752400"/>
          </a:xfrm>
          <a:prstGeom prst="roundRect">
            <a:avLst>
              <a:gd name="adj" fmla="val 50000"/>
            </a:avLst>
          </a:prstGeom>
          <a:solidFill>
            <a:schemeClr val="accent1"/>
          </a:solidFill>
          <a:ln>
            <a:noFill/>
          </a:ln>
          <a:effectLst>
            <a:outerShdw blurRad="457200" dist="127000" dir="5400000" sx="90000" sy="90000" rotWithShape="0">
              <a:schemeClr val="accent1">
                <a:alpha val="60000"/>
              </a:schemeClr>
            </a:outerShdw>
          </a:effectLst>
        </p:spPr>
        <p:txBody>
          <a:bodyPr vert="horz" wrap="none" lIns="108000" tIns="108000" rIns="108000" bIns="10800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46" name="标题 1"/>
          <p:cNvSpPr txBox="1"/>
          <p:nvPr/>
        </p:nvSpPr>
        <p:spPr>
          <a:xfrm>
            <a:off x="1579901" y="4016560"/>
            <a:ext cx="2694540" cy="1141644"/>
          </a:xfrm>
          <a:prstGeom prst="rect">
            <a:avLst/>
          </a:prstGeom>
          <a:noFill/>
          <a:ln>
            <a:noFill/>
          </a:ln>
          <a:effectLst/>
        </p:spPr>
        <p:txBody>
          <a:bodyPr vert="horz" wrap="square" lIns="0" tIns="0" rIns="0" bIns="0" rtlCol="0" anchor="ctr"/>
          <a:lstStyle/>
          <a:p>
            <a:pPr algn="l">
              <a:lnSpc>
                <a:spcPct val="130000"/>
              </a:lnSpc>
            </a:pPr>
            <a:r>
              <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rPr>
              <a:t>Data Processing and Feature Engineering</a:t>
            </a:r>
            <a:endPar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endParaRPr>
          </a:p>
        </p:txBody>
      </p:sp>
      <p:sp>
        <p:nvSpPr>
          <p:cNvPr id="247" name="标题 1"/>
          <p:cNvSpPr txBox="1"/>
          <p:nvPr/>
        </p:nvSpPr>
        <p:spPr>
          <a:xfrm>
            <a:off x="604587" y="4258785"/>
            <a:ext cx="882794" cy="775553"/>
          </a:xfrm>
          <a:prstGeom prst="rect">
            <a:avLst/>
          </a:prstGeom>
          <a:noFill/>
          <a:ln>
            <a:noFill/>
          </a:ln>
          <a:effectLst/>
        </p:spPr>
        <p:txBody>
          <a:bodyPr vert="horz" wrap="square" lIns="0" tIns="0" rIns="0" bIns="0" rtlCol="0" anchor="ctr"/>
          <a:lstStyle/>
          <a:p>
            <a:pPr algn="ctr">
              <a:lnSpc>
                <a:spcPct val="130000"/>
              </a:lnSpc>
            </a:pPr>
            <a:r>
              <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rPr>
              <a:t>04</a:t>
            </a:r>
            <a:endPar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endParaRPr>
          </a:p>
        </p:txBody>
      </p:sp>
      <p:sp>
        <p:nvSpPr>
          <p:cNvPr id="248" name="标题 1"/>
          <p:cNvSpPr txBox="1"/>
          <p:nvPr/>
        </p:nvSpPr>
        <p:spPr>
          <a:xfrm>
            <a:off x="4274441" y="3997625"/>
            <a:ext cx="835106" cy="835106"/>
          </a:xfrm>
          <a:prstGeom prst="donut">
            <a:avLst/>
          </a:prstGeom>
          <a:solidFill>
            <a:schemeClr val="accent2">
              <a:alpha val="30000"/>
            </a:schemeClr>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49" name="标题 1"/>
          <p:cNvSpPr txBox="1"/>
          <p:nvPr/>
        </p:nvSpPr>
        <p:spPr>
          <a:xfrm>
            <a:off x="4612362" y="4281938"/>
            <a:ext cx="752400" cy="752400"/>
          </a:xfrm>
          <a:prstGeom prst="roundRect">
            <a:avLst>
              <a:gd name="adj" fmla="val 50000"/>
            </a:avLst>
          </a:prstGeom>
          <a:solidFill>
            <a:schemeClr val="accent1"/>
          </a:solidFill>
          <a:ln>
            <a:noFill/>
          </a:ln>
          <a:effectLst>
            <a:outerShdw blurRad="457200" dist="127000" dir="5400000" sx="90000" sy="90000" rotWithShape="0">
              <a:schemeClr val="accent1">
                <a:alpha val="60000"/>
              </a:schemeClr>
            </a:outerShdw>
          </a:effectLst>
        </p:spPr>
        <p:txBody>
          <a:bodyPr vert="horz" wrap="none" lIns="108000" tIns="108000" rIns="108000" bIns="10800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50" name="标题 1"/>
          <p:cNvSpPr txBox="1"/>
          <p:nvPr/>
        </p:nvSpPr>
        <p:spPr>
          <a:xfrm>
            <a:off x="5524142" y="3997626"/>
            <a:ext cx="2707405" cy="1141644"/>
          </a:xfrm>
          <a:prstGeom prst="rect">
            <a:avLst/>
          </a:prstGeom>
          <a:noFill/>
          <a:ln>
            <a:noFill/>
          </a:ln>
          <a:effectLst/>
        </p:spPr>
        <p:txBody>
          <a:bodyPr vert="horz" wrap="square" lIns="0" tIns="0" rIns="0" bIns="0" rtlCol="0" anchor="ctr"/>
          <a:lstStyle/>
          <a:p>
            <a:pPr algn="l">
              <a:lnSpc>
                <a:spcPct val="130000"/>
              </a:lnSpc>
            </a:pPr>
            <a:r>
              <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rPr>
              <a:t>Model Selection and Training</a:t>
            </a:r>
            <a:endPar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endParaRPr>
          </a:p>
        </p:txBody>
      </p:sp>
      <p:sp>
        <p:nvSpPr>
          <p:cNvPr id="251" name="标题 1"/>
          <p:cNvSpPr txBox="1"/>
          <p:nvPr/>
        </p:nvSpPr>
        <p:spPr>
          <a:xfrm>
            <a:off x="4563078" y="4260194"/>
            <a:ext cx="882794" cy="775553"/>
          </a:xfrm>
          <a:prstGeom prst="rect">
            <a:avLst/>
          </a:prstGeom>
          <a:noFill/>
          <a:ln>
            <a:noFill/>
          </a:ln>
          <a:effectLst/>
        </p:spPr>
        <p:txBody>
          <a:bodyPr vert="horz" wrap="square" lIns="0" tIns="0" rIns="0" bIns="0" rtlCol="0" anchor="ctr"/>
          <a:lstStyle/>
          <a:p>
            <a:pPr algn="ctr">
              <a:lnSpc>
                <a:spcPct val="130000"/>
              </a:lnSpc>
            </a:pPr>
            <a:r>
              <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rPr>
              <a:t>05</a:t>
            </a:r>
            <a:endPar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endParaRPr>
          </a:p>
        </p:txBody>
      </p:sp>
      <p:sp>
        <p:nvSpPr>
          <p:cNvPr id="252" name="标题 1"/>
          <p:cNvSpPr txBox="1"/>
          <p:nvPr/>
        </p:nvSpPr>
        <p:spPr>
          <a:xfrm>
            <a:off x="8218683" y="3947141"/>
            <a:ext cx="835106" cy="835106"/>
          </a:xfrm>
          <a:prstGeom prst="donut">
            <a:avLst/>
          </a:prstGeom>
          <a:solidFill>
            <a:schemeClr val="accent2">
              <a:alpha val="30000"/>
            </a:schemeClr>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53" name="标题 1"/>
          <p:cNvSpPr txBox="1"/>
          <p:nvPr/>
        </p:nvSpPr>
        <p:spPr>
          <a:xfrm>
            <a:off x="8556604" y="4231454"/>
            <a:ext cx="752400" cy="752400"/>
          </a:xfrm>
          <a:prstGeom prst="roundRect">
            <a:avLst>
              <a:gd name="adj" fmla="val 50000"/>
            </a:avLst>
          </a:prstGeom>
          <a:solidFill>
            <a:schemeClr val="accent1"/>
          </a:solidFill>
          <a:ln>
            <a:noFill/>
          </a:ln>
          <a:effectLst>
            <a:outerShdw blurRad="457200" dist="127000" dir="5400000" sx="90000" sy="90000" rotWithShape="0">
              <a:schemeClr val="accent1">
                <a:alpha val="60000"/>
              </a:schemeClr>
            </a:outerShdw>
          </a:effectLst>
        </p:spPr>
        <p:txBody>
          <a:bodyPr vert="horz" wrap="none" lIns="108000" tIns="108000" rIns="108000" bIns="10800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54" name="标题 1"/>
          <p:cNvSpPr txBox="1"/>
          <p:nvPr/>
        </p:nvSpPr>
        <p:spPr>
          <a:xfrm>
            <a:off x="9468384" y="3947142"/>
            <a:ext cx="2694541" cy="1141644"/>
          </a:xfrm>
          <a:prstGeom prst="rect">
            <a:avLst/>
          </a:prstGeom>
          <a:noFill/>
          <a:ln>
            <a:noFill/>
          </a:ln>
          <a:effectLst/>
        </p:spPr>
        <p:txBody>
          <a:bodyPr vert="horz" wrap="square" lIns="0" tIns="0" rIns="0" bIns="0" rtlCol="0" anchor="ctr"/>
          <a:lstStyle/>
          <a:p>
            <a:pPr algn="l">
              <a:lnSpc>
                <a:spcPct val="130000"/>
              </a:lnSpc>
            </a:pPr>
            <a:r>
              <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rPr>
              <a:t>Model Evaluation</a:t>
            </a:r>
            <a:endPar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endParaRPr>
          </a:p>
        </p:txBody>
      </p:sp>
      <p:sp>
        <p:nvSpPr>
          <p:cNvPr id="255" name="标题 1"/>
          <p:cNvSpPr txBox="1"/>
          <p:nvPr/>
        </p:nvSpPr>
        <p:spPr>
          <a:xfrm>
            <a:off x="8496052" y="4208301"/>
            <a:ext cx="882794" cy="775553"/>
          </a:xfrm>
          <a:prstGeom prst="rect">
            <a:avLst/>
          </a:prstGeom>
          <a:noFill/>
          <a:ln>
            <a:noFill/>
          </a:ln>
          <a:effectLst/>
        </p:spPr>
        <p:txBody>
          <a:bodyPr vert="horz" wrap="square" lIns="0" tIns="0" rIns="0" bIns="0" rtlCol="0" anchor="ctr"/>
          <a:lstStyle/>
          <a:p>
            <a:pPr algn="ctr">
              <a:lnSpc>
                <a:spcPct val="130000"/>
              </a:lnSpc>
            </a:pPr>
            <a:r>
              <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rPr>
              <a:t>06</a:t>
            </a:r>
            <a:endPar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endParaRPr>
          </a:p>
        </p:txBody>
      </p:sp>
      <p:sp>
        <p:nvSpPr>
          <p:cNvPr id="256" name="标题 1"/>
          <p:cNvSpPr txBox="1"/>
          <p:nvPr/>
        </p:nvSpPr>
        <p:spPr>
          <a:xfrm>
            <a:off x="330200" y="5446834"/>
            <a:ext cx="835106" cy="835106"/>
          </a:xfrm>
          <a:prstGeom prst="donut">
            <a:avLst/>
          </a:prstGeom>
          <a:solidFill>
            <a:schemeClr val="accent2">
              <a:alpha val="30000"/>
            </a:schemeClr>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57" name="标题 1"/>
          <p:cNvSpPr txBox="1"/>
          <p:nvPr/>
        </p:nvSpPr>
        <p:spPr>
          <a:xfrm>
            <a:off x="668121" y="5731147"/>
            <a:ext cx="752400" cy="752400"/>
          </a:xfrm>
          <a:prstGeom prst="roundRect">
            <a:avLst>
              <a:gd name="adj" fmla="val 50000"/>
            </a:avLst>
          </a:prstGeom>
          <a:solidFill>
            <a:schemeClr val="accent1"/>
          </a:solidFill>
          <a:ln>
            <a:noFill/>
          </a:ln>
          <a:effectLst>
            <a:outerShdw blurRad="457200" dist="127000" dir="5400000" sx="90000" sy="90000" rotWithShape="0">
              <a:schemeClr val="accent1">
                <a:alpha val="60000"/>
              </a:schemeClr>
            </a:outerShdw>
          </a:effectLst>
        </p:spPr>
        <p:txBody>
          <a:bodyPr vert="horz" wrap="none" lIns="108000" tIns="108000" rIns="108000" bIns="10800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58" name="标题 1"/>
          <p:cNvSpPr txBox="1"/>
          <p:nvPr/>
        </p:nvSpPr>
        <p:spPr>
          <a:xfrm>
            <a:off x="1579901" y="5446835"/>
            <a:ext cx="2705807" cy="1141644"/>
          </a:xfrm>
          <a:prstGeom prst="rect">
            <a:avLst/>
          </a:prstGeom>
          <a:noFill/>
          <a:ln>
            <a:noFill/>
          </a:ln>
          <a:effectLst/>
        </p:spPr>
        <p:txBody>
          <a:bodyPr vert="horz" wrap="square" lIns="0" tIns="0" rIns="0" bIns="0" rtlCol="0" anchor="ctr"/>
          <a:lstStyle/>
          <a:p>
            <a:pPr algn="l">
              <a:lnSpc>
                <a:spcPct val="130000"/>
              </a:lnSpc>
            </a:pPr>
            <a:r>
              <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rPr>
              <a:t>Model Results and Analysis</a:t>
            </a:r>
            <a:endPar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endParaRPr>
          </a:p>
        </p:txBody>
      </p:sp>
      <p:sp>
        <p:nvSpPr>
          <p:cNvPr id="259" name="标题 1"/>
          <p:cNvSpPr txBox="1"/>
          <p:nvPr/>
        </p:nvSpPr>
        <p:spPr>
          <a:xfrm>
            <a:off x="604587" y="5689060"/>
            <a:ext cx="882794" cy="775553"/>
          </a:xfrm>
          <a:prstGeom prst="rect">
            <a:avLst/>
          </a:prstGeom>
          <a:noFill/>
          <a:ln>
            <a:noFill/>
          </a:ln>
          <a:effectLst/>
        </p:spPr>
        <p:txBody>
          <a:bodyPr vert="horz" wrap="square" lIns="0" tIns="0" rIns="0" bIns="0" rtlCol="0" anchor="ctr"/>
          <a:lstStyle/>
          <a:p>
            <a:pPr algn="ctr">
              <a:lnSpc>
                <a:spcPct val="130000"/>
              </a:lnSpc>
            </a:pPr>
            <a:r>
              <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rPr>
              <a:t>07</a:t>
            </a:r>
            <a:endPar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endParaRPr>
          </a:p>
        </p:txBody>
      </p:sp>
      <p:sp>
        <p:nvSpPr>
          <p:cNvPr id="260" name="标题 1"/>
          <p:cNvSpPr txBox="1"/>
          <p:nvPr/>
        </p:nvSpPr>
        <p:spPr>
          <a:xfrm>
            <a:off x="4274441" y="5427900"/>
            <a:ext cx="835106" cy="835106"/>
          </a:xfrm>
          <a:prstGeom prst="donut">
            <a:avLst/>
          </a:prstGeom>
          <a:solidFill>
            <a:schemeClr val="accent2">
              <a:alpha val="30000"/>
            </a:schemeClr>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61" name="标题 1"/>
          <p:cNvSpPr txBox="1"/>
          <p:nvPr/>
        </p:nvSpPr>
        <p:spPr>
          <a:xfrm>
            <a:off x="4612362" y="5712213"/>
            <a:ext cx="752400" cy="752400"/>
          </a:xfrm>
          <a:prstGeom prst="roundRect">
            <a:avLst>
              <a:gd name="adj" fmla="val 50000"/>
            </a:avLst>
          </a:prstGeom>
          <a:solidFill>
            <a:schemeClr val="accent1"/>
          </a:solidFill>
          <a:ln>
            <a:noFill/>
          </a:ln>
          <a:effectLst>
            <a:outerShdw blurRad="457200" dist="127000" dir="5400000" sx="90000" sy="90000" rotWithShape="0">
              <a:schemeClr val="accent1">
                <a:alpha val="60000"/>
              </a:schemeClr>
            </a:outerShdw>
          </a:effectLst>
        </p:spPr>
        <p:txBody>
          <a:bodyPr vert="horz" wrap="none" lIns="108000" tIns="108000" rIns="108000" bIns="10800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62" name="标题 1"/>
          <p:cNvSpPr txBox="1"/>
          <p:nvPr/>
        </p:nvSpPr>
        <p:spPr>
          <a:xfrm>
            <a:off x="5524142" y="5427901"/>
            <a:ext cx="2694540" cy="1141644"/>
          </a:xfrm>
          <a:prstGeom prst="rect">
            <a:avLst/>
          </a:prstGeom>
          <a:noFill/>
          <a:ln>
            <a:noFill/>
          </a:ln>
          <a:effectLst/>
        </p:spPr>
        <p:txBody>
          <a:bodyPr vert="horz" wrap="square" lIns="0" tIns="0" rIns="0" bIns="0" rtlCol="0" anchor="ctr"/>
          <a:lstStyle/>
          <a:p>
            <a:pPr algn="l">
              <a:lnSpc>
                <a:spcPct val="130000"/>
              </a:lnSpc>
            </a:pPr>
            <a:r>
              <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rPr>
              <a:t>Front-End Implementation</a:t>
            </a:r>
            <a:endPar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endParaRPr>
          </a:p>
        </p:txBody>
      </p:sp>
      <p:sp>
        <p:nvSpPr>
          <p:cNvPr id="263" name="标题 1"/>
          <p:cNvSpPr txBox="1"/>
          <p:nvPr/>
        </p:nvSpPr>
        <p:spPr>
          <a:xfrm>
            <a:off x="4563078" y="5690469"/>
            <a:ext cx="882794" cy="775553"/>
          </a:xfrm>
          <a:prstGeom prst="rect">
            <a:avLst/>
          </a:prstGeom>
          <a:noFill/>
          <a:ln>
            <a:noFill/>
          </a:ln>
          <a:effectLst/>
        </p:spPr>
        <p:txBody>
          <a:bodyPr vert="horz" wrap="square" lIns="0" tIns="0" rIns="0" bIns="0" rtlCol="0" anchor="ctr"/>
          <a:lstStyle/>
          <a:p>
            <a:pPr algn="ctr">
              <a:lnSpc>
                <a:spcPct val="130000"/>
              </a:lnSpc>
            </a:pPr>
            <a:r>
              <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rPr>
              <a:t>08</a:t>
            </a:r>
            <a:endPar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endParaRPr>
          </a:p>
        </p:txBody>
      </p:sp>
      <p:sp>
        <p:nvSpPr>
          <p:cNvPr id="264" name="标题 1"/>
          <p:cNvSpPr txBox="1"/>
          <p:nvPr/>
        </p:nvSpPr>
        <p:spPr>
          <a:xfrm>
            <a:off x="8218683" y="5377416"/>
            <a:ext cx="835106" cy="835106"/>
          </a:xfrm>
          <a:prstGeom prst="donut">
            <a:avLst/>
          </a:prstGeom>
          <a:solidFill>
            <a:schemeClr val="accent2">
              <a:alpha val="30000"/>
            </a:schemeClr>
          </a:solidFill>
          <a:ln w="1905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65" name="标题 1"/>
          <p:cNvSpPr txBox="1"/>
          <p:nvPr/>
        </p:nvSpPr>
        <p:spPr>
          <a:xfrm>
            <a:off x="8556604" y="5661729"/>
            <a:ext cx="752400" cy="752400"/>
          </a:xfrm>
          <a:prstGeom prst="roundRect">
            <a:avLst>
              <a:gd name="adj" fmla="val 50000"/>
            </a:avLst>
          </a:prstGeom>
          <a:solidFill>
            <a:schemeClr val="accent1"/>
          </a:solidFill>
          <a:ln>
            <a:noFill/>
          </a:ln>
          <a:effectLst>
            <a:outerShdw blurRad="457200" dist="127000" dir="5400000" sx="90000" sy="90000" rotWithShape="0">
              <a:schemeClr val="accent1">
                <a:alpha val="60000"/>
              </a:schemeClr>
            </a:outerShdw>
          </a:effectLst>
        </p:spPr>
        <p:txBody>
          <a:bodyPr vert="horz" wrap="none" lIns="108000" tIns="108000" rIns="108000" bIns="10800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266" name="标题 1"/>
          <p:cNvSpPr txBox="1"/>
          <p:nvPr/>
        </p:nvSpPr>
        <p:spPr>
          <a:xfrm>
            <a:off x="9468384" y="5377417"/>
            <a:ext cx="2723616" cy="1141644"/>
          </a:xfrm>
          <a:prstGeom prst="rect">
            <a:avLst/>
          </a:prstGeom>
          <a:noFill/>
          <a:ln>
            <a:noFill/>
          </a:ln>
          <a:effectLst/>
        </p:spPr>
        <p:txBody>
          <a:bodyPr vert="horz" wrap="square" lIns="0" tIns="0" rIns="0" bIns="0" rtlCol="0" anchor="ctr"/>
          <a:lstStyle/>
          <a:p>
            <a:pPr algn="l">
              <a:lnSpc>
                <a:spcPct val="130000"/>
              </a:lnSpc>
            </a:pPr>
            <a:r>
              <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rPr>
              <a:t>Conclusion and Future Work</a:t>
            </a:r>
            <a:endParaRPr kumimoji="1" lang="en-US" altLang="zh-CN" sz="2000">
              <a:ln w="12700">
                <a:noFill/>
              </a:ln>
              <a:gradFill>
                <a:gsLst>
                  <a:gs pos="0">
                    <a:srgbClr val="085CBE">
                      <a:alpha val="100000"/>
                    </a:srgbClr>
                  </a:gs>
                  <a:gs pos="70000">
                    <a:srgbClr val="085CBE">
                      <a:alpha val="100000"/>
                    </a:srgbClr>
                  </a:gs>
                </a:gsLst>
                <a:path path="circle">
                  <a:fillToRect l="100000" t="100000"/>
                </a:path>
                <a:tileRect r="-100000" b="-100000"/>
              </a:gradFill>
              <a:latin typeface="等线 Light" panose="02010600030101010101" charset="-122"/>
              <a:ea typeface="等线 Light" panose="02010600030101010101" charset="-122"/>
              <a:cs typeface="OPPOSans H"/>
            </a:endParaRPr>
          </a:p>
        </p:txBody>
      </p:sp>
      <p:sp>
        <p:nvSpPr>
          <p:cNvPr id="267" name="标题 1"/>
          <p:cNvSpPr txBox="1"/>
          <p:nvPr/>
        </p:nvSpPr>
        <p:spPr>
          <a:xfrm>
            <a:off x="8496052" y="5638576"/>
            <a:ext cx="882794" cy="775553"/>
          </a:xfrm>
          <a:prstGeom prst="rect">
            <a:avLst/>
          </a:prstGeom>
          <a:noFill/>
          <a:ln>
            <a:noFill/>
          </a:ln>
          <a:effectLst/>
        </p:spPr>
        <p:txBody>
          <a:bodyPr vert="horz" wrap="square" lIns="0" tIns="0" rIns="0" bIns="0" rtlCol="0" anchor="ctr"/>
          <a:lstStyle/>
          <a:p>
            <a:pPr algn="ctr">
              <a:lnSpc>
                <a:spcPct val="130000"/>
              </a:lnSpc>
            </a:pPr>
            <a:r>
              <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rPr>
              <a:t>09</a:t>
            </a:r>
            <a:endParaRPr kumimoji="1" lang="en-US" altLang="zh-CN" sz="2400">
              <a:ln w="12700">
                <a:noFill/>
              </a:ln>
              <a:solidFill>
                <a:srgbClr val="FFFFFF">
                  <a:alpha val="100000"/>
                </a:srgbClr>
              </a:solidFill>
              <a:latin typeface="等线 Light" panose="02010600030101010101" charset="-122"/>
              <a:ea typeface="等线 Light" panose="02010600030101010101" charset="-122"/>
              <a:cs typeface="OPPOSans H"/>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212"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213" name="标题 1"/>
          <p:cNvSpPr txBox="1"/>
          <p:nvPr/>
        </p:nvSpPr>
        <p:spPr>
          <a:xfrm>
            <a:off x="8708570" y="2218163"/>
            <a:ext cx="2823029" cy="1880579"/>
          </a:xfrm>
          <a:prstGeom prst="rect">
            <a:avLst/>
          </a:prstGeom>
          <a:noFill/>
          <a:ln>
            <a:noFill/>
          </a:ln>
        </p:spPr>
        <p:txBody>
          <a:bodyPr vert="horz" wrap="square" lIns="0" tIns="0" rIns="0" bIns="0" rtlCol="0" anchor="t"/>
          <a:lstStyle/>
          <a:p>
            <a:pPr algn="l">
              <a:lnSpc>
                <a:spcPct val="150000"/>
              </a:lnSpc>
            </a:pPr>
            <a:r>
              <a:rPr kumimoji="1" lang="en-US" altLang="zh-CN" sz="1215">
                <a:ln w="12700">
                  <a:noFill/>
                </a:ln>
                <a:solidFill>
                  <a:srgbClr val="262626">
                    <a:alpha val="100000"/>
                  </a:srgbClr>
                </a:solidFill>
                <a:latin typeface="Times New Roman" panose="02020603050405020304" charset="0"/>
                <a:ea typeface="Source Han Sans"/>
                <a:cs typeface="Times New Roman" panose="02020603050405020304" charset="0"/>
              </a:rPr>
              <a:t>A classification report is generated to evaluate the model's performance in terms of precision, recall, and F1- score.
This provides a detailed understanding of how well the model is performing on different classes.</a:t>
            </a:r>
            <a:endParaRPr kumimoji="1" lang="en-US" altLang="zh-CN" sz="1215">
              <a:ln w="12700">
                <a:noFill/>
              </a:ln>
              <a:solidFill>
                <a:srgbClr val="262626">
                  <a:alpha val="100000"/>
                </a:srgbClr>
              </a:solidFill>
              <a:latin typeface="Times New Roman" panose="02020603050405020304" charset="0"/>
              <a:ea typeface="Source Han Sans"/>
              <a:cs typeface="Times New Roman" panose="02020603050405020304" charset="0"/>
            </a:endParaRPr>
          </a:p>
        </p:txBody>
      </p:sp>
      <p:sp>
        <p:nvSpPr>
          <p:cNvPr id="214" name="标题 1"/>
          <p:cNvSpPr txBox="1"/>
          <p:nvPr/>
        </p:nvSpPr>
        <p:spPr>
          <a:xfrm>
            <a:off x="8708570" y="1916550"/>
            <a:ext cx="2823030" cy="226024"/>
          </a:xfrm>
          <a:prstGeom prst="rect">
            <a:avLst/>
          </a:prstGeom>
          <a:noFill/>
          <a:ln>
            <a:noFill/>
          </a:ln>
        </p:spPr>
        <p:txBody>
          <a:bodyPr vert="horz" wrap="square" lIns="0" tIns="0" rIns="0" bIns="0" rtlCol="0" anchor="t"/>
          <a:lstStyle/>
          <a:p>
            <a:pPr algn="l">
              <a:lnSpc>
                <a:spcPct val="90000"/>
              </a:lnSpc>
            </a:pPr>
            <a:r>
              <a:rPr kumimoji="1" lang="en-US" altLang="zh-CN" sz="1600">
                <a:ln w="12700">
                  <a:noFill/>
                </a:ln>
                <a:solidFill>
                  <a:srgbClr val="262626">
                    <a:alpha val="100000"/>
                  </a:srgbClr>
                </a:solidFill>
                <a:latin typeface="Times New Roman" panose="02020603050405020304" charset="0"/>
                <a:ea typeface="Source Han Sans CN Bold"/>
                <a:cs typeface="Times New Roman" panose="02020603050405020304" charset="0"/>
              </a:rPr>
              <a:t>Classification Report</a:t>
            </a:r>
            <a:endParaRPr kumimoji="1" lang="en-US" altLang="zh-CN" sz="16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215" name="标题 1"/>
          <p:cNvSpPr txBox="1"/>
          <p:nvPr/>
        </p:nvSpPr>
        <p:spPr>
          <a:xfrm>
            <a:off x="660400" y="1746578"/>
            <a:ext cx="3272547" cy="1193267"/>
          </a:xfrm>
          <a:prstGeom prst="rect">
            <a:avLst/>
          </a:prstGeom>
          <a:noFill/>
          <a:ln cap="sq">
            <a:noFill/>
          </a:ln>
        </p:spPr>
        <p:txBody>
          <a:bodyPr vert="horz" wrap="square" lIns="0" tIns="0" rIns="0" bIns="0" rtlCol="0" anchor="t"/>
          <a:lstStyle/>
          <a:p>
            <a:pPr algn="l">
              <a:lnSpc>
                <a:spcPct val="110000"/>
              </a:lnSpc>
            </a:pPr>
            <a:r>
              <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rPr>
              <a:t>Random Forest Performance</a:t>
            </a:r>
            <a:endPar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endParaRPr>
          </a:p>
        </p:txBody>
      </p:sp>
      <p:sp>
        <p:nvSpPr>
          <p:cNvPr id="216" name="标题 1"/>
          <p:cNvSpPr txBox="1"/>
          <p:nvPr/>
        </p:nvSpPr>
        <p:spPr>
          <a:xfrm>
            <a:off x="660400" y="3026738"/>
            <a:ext cx="3272547" cy="2755069"/>
          </a:xfrm>
          <a:prstGeom prst="rect">
            <a:avLst/>
          </a:prstGeom>
          <a:noFill/>
          <a:ln>
            <a:noFill/>
          </a:ln>
        </p:spPr>
        <p:txBody>
          <a:bodyPr vert="horz" wrap="square" lIns="0" tIns="0" rIns="0" bIns="0" rtlCol="0" anchor="t"/>
          <a:lstStyle/>
          <a:p>
            <a:pPr algn="l">
              <a:lnSpc>
                <a:spcPct val="150000"/>
              </a:lnSpc>
            </a:pPr>
            <a:r>
              <a:rPr kumimoji="1" lang="en-US" altLang="zh-CN" sz="1400" dirty="0">
                <a:ln w="12700">
                  <a:noFill/>
                </a:ln>
                <a:solidFill>
                  <a:srgbClr val="262626">
                    <a:alpha val="100000"/>
                  </a:srgbClr>
                </a:solidFill>
                <a:latin typeface="Times New Roman" panose="02020603050405020304" charset="0"/>
                <a:ea typeface="Source Han Sans"/>
                <a:cs typeface="Times New Roman" panose="02020603050405020304" charset="0"/>
              </a:rPr>
              <a:t>The Random Forest model shows high training scores, indicating potential overfitting. However, cross- validation scores improve with more training samples, demonstrating some generalization ability.
The model's accuracy and ROC AUC score are evaluated to assess its predictive performance.</a:t>
            </a:r>
            <a:endParaRPr kumimoji="1" lang="en-US" altLang="zh-CN" sz="1400" dirty="0">
              <a:ln w="12700">
                <a:noFill/>
              </a:ln>
              <a:solidFill>
                <a:srgbClr val="262626">
                  <a:alpha val="100000"/>
                </a:srgbClr>
              </a:solidFill>
              <a:latin typeface="Times New Roman" panose="02020603050405020304" charset="0"/>
              <a:ea typeface="Source Han Sans"/>
              <a:cs typeface="Times New Roman" panose="02020603050405020304" charset="0"/>
            </a:endParaRPr>
          </a:p>
        </p:txBody>
      </p:sp>
      <p:sp>
        <p:nvSpPr>
          <p:cNvPr id="217"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Single-Model Performance</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218"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19"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pic>
        <p:nvPicPr>
          <p:cNvPr id="220" name="图片 219"/>
          <p:cNvPicPr>
            <a:picLocks noChangeAspect="1"/>
          </p:cNvPicPr>
          <p:nvPr/>
        </p:nvPicPr>
        <p:blipFill>
          <a:blip r:embed="rId1"/>
          <a:stretch>
            <a:fillRect/>
          </a:stretch>
        </p:blipFill>
        <p:spPr>
          <a:xfrm>
            <a:off x="4019017" y="1814194"/>
            <a:ext cx="4153967" cy="3229611"/>
          </a:xfrm>
          <a:prstGeom prst="rect">
            <a:avLst/>
          </a:prstGeom>
        </p:spPr>
      </p:pic>
      <p:pic>
        <p:nvPicPr>
          <p:cNvPr id="221" name="图片 220"/>
          <p:cNvPicPr>
            <a:picLocks noChangeAspect="1"/>
          </p:cNvPicPr>
          <p:nvPr/>
        </p:nvPicPr>
        <p:blipFill>
          <a:blip r:embed="rId2"/>
          <a:stretch>
            <a:fillRect/>
          </a:stretch>
        </p:blipFill>
        <p:spPr>
          <a:xfrm>
            <a:off x="8153611" y="4404273"/>
            <a:ext cx="3932947" cy="179671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269"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270" name="标题 1"/>
          <p:cNvSpPr txBox="1"/>
          <p:nvPr/>
        </p:nvSpPr>
        <p:spPr>
          <a:xfrm>
            <a:off x="660400" y="4931796"/>
            <a:ext cx="5237233" cy="610750"/>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71" name="标题 1"/>
          <p:cNvSpPr txBox="1"/>
          <p:nvPr/>
        </p:nvSpPr>
        <p:spPr>
          <a:xfrm>
            <a:off x="745541" y="2021305"/>
            <a:ext cx="5099958" cy="2759689"/>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72" name="标题 1"/>
          <p:cNvSpPr txBox="1"/>
          <p:nvPr/>
        </p:nvSpPr>
        <p:spPr>
          <a:xfrm>
            <a:off x="745541" y="4848856"/>
            <a:ext cx="5099958" cy="60321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73" name="标题 1"/>
          <p:cNvSpPr txBox="1"/>
          <p:nvPr/>
        </p:nvSpPr>
        <p:spPr>
          <a:xfrm>
            <a:off x="918665" y="4848856"/>
            <a:ext cx="4753710" cy="595672"/>
          </a:xfrm>
          <a:prstGeom prst="rect">
            <a:avLst/>
          </a:prstGeom>
          <a:noFill/>
          <a:ln cap="sq">
            <a:noFill/>
          </a:ln>
        </p:spPr>
        <p:txBody>
          <a:bodyPr vert="horz" wrap="square" lIns="0" tIns="0" rIns="0" bIns="0" rtlCol="0" anchor="ctr"/>
          <a:lstStyle/>
          <a:p>
            <a:pPr algn="ctr">
              <a:lnSpc>
                <a:spcPct val="130000"/>
              </a:lnSpc>
            </a:pPr>
            <a:r>
              <a:rPr kumimoji="1" lang="en-US" altLang="zh-CN" sz="1600" dirty="0">
                <a:ln w="12700">
                  <a:noFill/>
                </a:ln>
                <a:solidFill>
                  <a:srgbClr val="FFFFFF">
                    <a:alpha val="100000"/>
                  </a:srgbClr>
                </a:solidFill>
                <a:latin typeface="Times New Roman" panose="02020603050405020304" charset="0"/>
                <a:ea typeface="Source Han Sans CN Bold"/>
                <a:cs typeface="Times New Roman" panose="02020603050405020304" charset="0"/>
              </a:rPr>
              <a:t>Soft Voting Mechanism</a:t>
            </a:r>
            <a:endParaRPr kumimoji="1" lang="en-US" altLang="zh-CN" sz="1600" dirty="0">
              <a:ln w="12700">
                <a:noFill/>
              </a:ln>
              <a:solidFill>
                <a:srgbClr val="FFFFFF">
                  <a:alpha val="100000"/>
                </a:srgbClr>
              </a:solidFill>
              <a:latin typeface="Times New Roman" panose="02020603050405020304" charset="0"/>
              <a:ea typeface="Source Han Sans CN Bold"/>
              <a:cs typeface="Times New Roman" panose="02020603050405020304" charset="0"/>
            </a:endParaRPr>
          </a:p>
        </p:txBody>
      </p:sp>
      <p:sp>
        <p:nvSpPr>
          <p:cNvPr id="274" name="标题 1"/>
          <p:cNvSpPr txBox="1"/>
          <p:nvPr/>
        </p:nvSpPr>
        <p:spPr>
          <a:xfrm>
            <a:off x="3068829" y="2141947"/>
            <a:ext cx="2565543" cy="2552459"/>
          </a:xfrm>
          <a:prstGeom prst="rect">
            <a:avLst/>
          </a:prstGeom>
          <a:noFill/>
          <a:ln cap="sq">
            <a:noFill/>
          </a:ln>
        </p:spPr>
        <p:txBody>
          <a:bodyPr vert="horz" wrap="square" lIns="0" tIns="0" rIns="0" bIns="0" rtlCol="0" anchor="ctr"/>
          <a:lstStyle/>
          <a:p>
            <a:pPr algn="l">
              <a:lnSpc>
                <a:spcPct val="150000"/>
              </a:lnSpc>
            </a:pPr>
            <a:r>
              <a:rPr kumimoji="1" lang="en-US" altLang="zh-CN" sz="1255">
                <a:ln w="12700">
                  <a:noFill/>
                </a:ln>
                <a:solidFill>
                  <a:srgbClr val="262626">
                    <a:alpha val="100000"/>
                  </a:srgbClr>
                </a:solidFill>
                <a:latin typeface="Times New Roman" panose="02020603050405020304" charset="0"/>
                <a:ea typeface="Source Han Sans"/>
                <a:cs typeface="Times New Roman" panose="02020603050405020304" charset="0"/>
              </a:rPr>
              <a:t>The Soft Voting ensemble learning model combines the predictions of Random Forest, XGBoost, and LightGBM using weighted averaging.
This approach leverages the strengths of each model, reducing bias and variance to achieve better predictive performance.</a:t>
            </a:r>
            <a:endParaRPr kumimoji="1" lang="en-US" altLang="zh-CN" sz="1255">
              <a:ln w="12700">
                <a:noFill/>
              </a:ln>
              <a:solidFill>
                <a:srgbClr val="262626">
                  <a:alpha val="100000"/>
                </a:srgbClr>
              </a:solidFill>
              <a:latin typeface="Times New Roman" panose="02020603050405020304" charset="0"/>
              <a:ea typeface="Source Han Sans"/>
              <a:cs typeface="Times New Roman" panose="02020603050405020304" charset="0"/>
            </a:endParaRPr>
          </a:p>
        </p:txBody>
      </p:sp>
      <p:pic>
        <p:nvPicPr>
          <p:cNvPr id="275" name="图片 274"/>
          <p:cNvPicPr>
            <a:picLocks noChangeAspect="1"/>
          </p:cNvPicPr>
          <p:nvPr/>
        </p:nvPicPr>
        <p:blipFill>
          <a:blip r:embed="rId1"/>
          <a:srcRect l="33195" t="2150" r="15001" b="2744"/>
          <a:stretch>
            <a:fillRect/>
          </a:stretch>
        </p:blipFill>
        <p:spPr>
          <a:xfrm>
            <a:off x="828482" y="2129248"/>
            <a:ext cx="2111642" cy="2552460"/>
          </a:xfrm>
          <a:custGeom>
            <a:avLst/>
            <a:gdLst/>
            <a:ahLst/>
            <a:cxnLst/>
            <a:rect l="l" t="t" r="r" b="b"/>
            <a:pathLst>
              <a:path w="2111642" h="2552460">
                <a:moveTo>
                  <a:pt x="0" y="0"/>
                </a:moveTo>
                <a:lnTo>
                  <a:pt x="2111642" y="0"/>
                </a:lnTo>
                <a:lnTo>
                  <a:pt x="2111642" y="2552460"/>
                </a:lnTo>
                <a:lnTo>
                  <a:pt x="0" y="2552460"/>
                </a:lnTo>
                <a:close/>
              </a:path>
            </a:pathLst>
          </a:custGeom>
          <a:noFill/>
          <a:ln>
            <a:noFill/>
          </a:ln>
        </p:spPr>
      </p:pic>
      <p:sp>
        <p:nvSpPr>
          <p:cNvPr id="276" name="标题 1"/>
          <p:cNvSpPr txBox="1"/>
          <p:nvPr/>
        </p:nvSpPr>
        <p:spPr>
          <a:xfrm>
            <a:off x="5604212" y="2141947"/>
            <a:ext cx="135722" cy="135722"/>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77" name="标题 1"/>
          <p:cNvSpPr txBox="1"/>
          <p:nvPr/>
        </p:nvSpPr>
        <p:spPr>
          <a:xfrm>
            <a:off x="6281667" y="4931796"/>
            <a:ext cx="5237233" cy="610750"/>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78" name="标题 1"/>
          <p:cNvSpPr txBox="1"/>
          <p:nvPr/>
        </p:nvSpPr>
        <p:spPr>
          <a:xfrm>
            <a:off x="6366808" y="2021305"/>
            <a:ext cx="5099958" cy="2759689"/>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79" name="标题 1"/>
          <p:cNvSpPr txBox="1"/>
          <p:nvPr/>
        </p:nvSpPr>
        <p:spPr>
          <a:xfrm>
            <a:off x="6366808" y="4848856"/>
            <a:ext cx="5099958" cy="60321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80" name="标题 1"/>
          <p:cNvSpPr txBox="1"/>
          <p:nvPr/>
        </p:nvSpPr>
        <p:spPr>
          <a:xfrm>
            <a:off x="6539932" y="4848856"/>
            <a:ext cx="4753710" cy="595672"/>
          </a:xfrm>
          <a:prstGeom prst="rect">
            <a:avLst/>
          </a:prstGeom>
          <a:noFill/>
          <a:ln cap="sq">
            <a:noFill/>
          </a:ln>
        </p:spPr>
        <p:txBody>
          <a:bodyPr vert="horz" wrap="square" lIns="0" tIns="0" rIns="0" bIns="0" rtlCol="0" anchor="ctr"/>
          <a:lstStyle/>
          <a:p>
            <a:pPr algn="ctr">
              <a:lnSpc>
                <a:spcPct val="130000"/>
              </a:lnSpc>
            </a:pPr>
            <a:r>
              <a:rPr kumimoji="1" lang="en-US" altLang="zh-CN" sz="1600">
                <a:ln w="12700">
                  <a:noFill/>
                </a:ln>
                <a:solidFill>
                  <a:srgbClr val="FFFFFF">
                    <a:alpha val="100000"/>
                  </a:srgbClr>
                </a:solidFill>
                <a:latin typeface="Times New Roman" panose="02020603050405020304" charset="0"/>
                <a:ea typeface="Source Han Sans CN Bold"/>
                <a:cs typeface="Times New Roman" panose="02020603050405020304" charset="0"/>
              </a:rPr>
              <a:t>Performance Comparison</a:t>
            </a:r>
            <a:endParaRPr kumimoji="1" lang="en-US" altLang="zh-CN" sz="1600">
              <a:ln w="12700">
                <a:noFill/>
              </a:ln>
              <a:solidFill>
                <a:srgbClr val="FFFFFF">
                  <a:alpha val="100000"/>
                </a:srgbClr>
              </a:solidFill>
              <a:latin typeface="Times New Roman" panose="02020603050405020304" charset="0"/>
              <a:ea typeface="Source Han Sans CN Bold"/>
              <a:cs typeface="Times New Roman" panose="02020603050405020304" charset="0"/>
            </a:endParaRPr>
          </a:p>
        </p:txBody>
      </p:sp>
      <p:sp>
        <p:nvSpPr>
          <p:cNvPr id="281" name="标题 1"/>
          <p:cNvSpPr txBox="1"/>
          <p:nvPr/>
        </p:nvSpPr>
        <p:spPr>
          <a:xfrm>
            <a:off x="8690096" y="2141947"/>
            <a:ext cx="2565543" cy="2552459"/>
          </a:xfrm>
          <a:prstGeom prst="rect">
            <a:avLst/>
          </a:prstGeom>
          <a:noFill/>
          <a:ln cap="sq">
            <a:noFill/>
          </a:ln>
        </p:spPr>
        <p:txBody>
          <a:bodyPr vert="horz" wrap="square" lIns="0" tIns="0" rIns="0" bIns="0" rtlCol="0" anchor="ctr"/>
          <a:lstStyle/>
          <a:p>
            <a:pPr algn="l">
              <a:lnSpc>
                <a:spcPct val="150000"/>
              </a:lnSpc>
            </a:pPr>
            <a:r>
              <a:rPr kumimoji="1" lang="en-US" altLang="zh-CN" sz="1400" dirty="0">
                <a:ln w="12700">
                  <a:noFill/>
                </a:ln>
                <a:solidFill>
                  <a:srgbClr val="262626">
                    <a:alpha val="100000"/>
                  </a:srgbClr>
                </a:solidFill>
                <a:latin typeface="Times New Roman" panose="02020603050405020304" charset="0"/>
                <a:ea typeface="Source Han Sans"/>
                <a:cs typeface="Times New Roman" panose="02020603050405020304" charset="0"/>
              </a:rPr>
              <a:t>The ensemble learning model outperforms the Random Forest model, demonstrating the effectiveness of combining multiple models.
The model's ability to capture complex relationships and improve accuracy is validated through performance metrics.</a:t>
            </a:r>
            <a:endParaRPr kumimoji="1" lang="en-US" altLang="zh-CN" sz="1400" dirty="0">
              <a:ln w="12700">
                <a:noFill/>
              </a:ln>
              <a:solidFill>
                <a:srgbClr val="262626">
                  <a:alpha val="100000"/>
                </a:srgbClr>
              </a:solidFill>
              <a:latin typeface="Times New Roman" panose="02020603050405020304" charset="0"/>
              <a:ea typeface="Source Han Sans"/>
              <a:cs typeface="Times New Roman" panose="02020603050405020304" charset="0"/>
            </a:endParaRPr>
          </a:p>
        </p:txBody>
      </p:sp>
      <p:sp>
        <p:nvSpPr>
          <p:cNvPr id="282" name="标题 1"/>
          <p:cNvSpPr txBox="1"/>
          <p:nvPr/>
        </p:nvSpPr>
        <p:spPr>
          <a:xfrm>
            <a:off x="11225479" y="2141947"/>
            <a:ext cx="135722" cy="135722"/>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83"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Ensemble Learning Model</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284"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85"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pic>
        <p:nvPicPr>
          <p:cNvPr id="286" name="图片 285"/>
          <p:cNvPicPr>
            <a:picLocks noChangeAspect="1"/>
          </p:cNvPicPr>
          <p:nvPr/>
        </p:nvPicPr>
        <p:blipFill>
          <a:blip r:embed="rId2"/>
          <a:stretch>
            <a:fillRect/>
          </a:stretch>
        </p:blipFill>
        <p:spPr>
          <a:xfrm>
            <a:off x="6366808" y="2021305"/>
            <a:ext cx="2226182" cy="272336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88" name="图片 287"/>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289"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98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pic>
        <p:nvPicPr>
          <p:cNvPr id="290" name="图片 289"/>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291"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89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sp>
        <p:nvSpPr>
          <p:cNvPr id="292" name="标题 1"/>
          <p:cNvSpPr txBox="1"/>
          <p:nvPr/>
        </p:nvSpPr>
        <p:spPr>
          <a:xfrm rot="2137481">
            <a:off x="2072" y="5356355"/>
            <a:ext cx="2036224" cy="1314749"/>
          </a:xfrm>
          <a:custGeom>
            <a:avLst/>
            <a:gdLst>
              <a:gd name="connsiteX0" fmla="*/ 92521 w 2036224"/>
              <a:gd name="connsiteY0" fmla="*/ 35839 h 1314749"/>
              <a:gd name="connsiteX1" fmla="*/ 209849 w 2036224"/>
              <a:gd name="connsiteY1" fmla="*/ 0 h 1314749"/>
              <a:gd name="connsiteX2" fmla="*/ 383859 w 2036224"/>
              <a:gd name="connsiteY2" fmla="*/ 92520 h 1314749"/>
              <a:gd name="connsiteX3" fmla="*/ 392527 w 2036224"/>
              <a:gd name="connsiteY3" fmla="*/ 108490 h 1314749"/>
              <a:gd name="connsiteX4" fmla="*/ 401929 w 2036224"/>
              <a:gd name="connsiteY4" fmla="*/ 120885 h 1314749"/>
              <a:gd name="connsiteX5" fmla="*/ 476751 w 2036224"/>
              <a:gd name="connsiteY5" fmla="*/ 209797 h 1314749"/>
              <a:gd name="connsiteX6" fmla="*/ 2030065 w 2036224"/>
              <a:gd name="connsiteY6" fmla="*/ 966391 h 1314749"/>
              <a:gd name="connsiteX7" fmla="*/ 2036224 w 2036224"/>
              <a:gd name="connsiteY7" fmla="*/ 966470 h 1314749"/>
              <a:gd name="connsiteX8" fmla="*/ 1550196 w 2036224"/>
              <a:gd name="connsiteY8" fmla="*/ 1314749 h 1314749"/>
              <a:gd name="connsiteX9" fmla="*/ 1497652 w 2036224"/>
              <a:gd name="connsiteY9" fmla="*/ 1303885 h 1314749"/>
              <a:gd name="connsiteX10" fmla="*/ 163775 w 2036224"/>
              <a:gd name="connsiteY10" fmla="*/ 486988 h 1314749"/>
              <a:gd name="connsiteX11" fmla="*/ 75096 w 2036224"/>
              <a:gd name="connsiteY11" fmla="*/ 381609 h 1314749"/>
              <a:gd name="connsiteX12" fmla="*/ 42327 w 2036224"/>
              <a:gd name="connsiteY12" fmla="*/ 338409 h 1314749"/>
              <a:gd name="connsiteX13" fmla="*/ 43933 w 2036224"/>
              <a:gd name="connsiteY13" fmla="*/ 336987 h 1314749"/>
              <a:gd name="connsiteX14" fmla="*/ 35839 w 2036224"/>
              <a:gd name="connsiteY14" fmla="*/ 327177 h 1314749"/>
              <a:gd name="connsiteX15" fmla="*/ 0 w 2036224"/>
              <a:gd name="connsiteY15" fmla="*/ 209849 h 1314749"/>
              <a:gd name="connsiteX16" fmla="*/ 16492 w 2036224"/>
              <a:gd name="connsiteY16" fmla="*/ 128166 h 1314749"/>
              <a:gd name="connsiteX17" fmla="*/ 92521 w 2036224"/>
              <a:gd name="connsiteY17" fmla="*/ 35839 h 1314749"/>
            </a:gdLst>
            <a:ahLst/>
            <a:cxnLst/>
            <a:rect l="l" t="t" r="r" b="b"/>
            <a:pathLst>
              <a:path w="2036224" h="1314749">
                <a:moveTo>
                  <a:pt x="92521" y="35839"/>
                </a:moveTo>
                <a:cubicBezTo>
                  <a:pt x="126013" y="13212"/>
                  <a:pt x="166388" y="0"/>
                  <a:pt x="209849" y="0"/>
                </a:cubicBezTo>
                <a:cubicBezTo>
                  <a:pt x="282284" y="0"/>
                  <a:pt x="346147" y="36700"/>
                  <a:pt x="383859" y="92520"/>
                </a:cubicBezTo>
                <a:lnTo>
                  <a:pt x="392527" y="108490"/>
                </a:lnTo>
                <a:lnTo>
                  <a:pt x="401929" y="120885"/>
                </a:lnTo>
                <a:cubicBezTo>
                  <a:pt x="425979" y="150982"/>
                  <a:pt x="450920" y="180630"/>
                  <a:pt x="476751" y="209797"/>
                </a:cubicBezTo>
                <a:cubicBezTo>
                  <a:pt x="890058" y="676462"/>
                  <a:pt x="1453392" y="931423"/>
                  <a:pt x="2030065" y="966391"/>
                </a:cubicBezTo>
                <a:lnTo>
                  <a:pt x="2036224" y="966470"/>
                </a:lnTo>
                <a:lnTo>
                  <a:pt x="1550196" y="1314749"/>
                </a:lnTo>
                <a:lnTo>
                  <a:pt x="1497652" y="1303885"/>
                </a:lnTo>
                <a:cubicBezTo>
                  <a:pt x="998571" y="1175488"/>
                  <a:pt x="531163" y="901807"/>
                  <a:pt x="163775" y="486988"/>
                </a:cubicBezTo>
                <a:cubicBezTo>
                  <a:pt x="133159" y="452420"/>
                  <a:pt x="103600" y="417280"/>
                  <a:pt x="75096" y="381609"/>
                </a:cubicBezTo>
                <a:lnTo>
                  <a:pt x="42327" y="338409"/>
                </a:lnTo>
                <a:lnTo>
                  <a:pt x="43933" y="336987"/>
                </a:lnTo>
                <a:lnTo>
                  <a:pt x="35839" y="327177"/>
                </a:lnTo>
                <a:cubicBezTo>
                  <a:pt x="13212" y="293685"/>
                  <a:pt x="0" y="253309"/>
                  <a:pt x="0" y="209849"/>
                </a:cubicBezTo>
                <a:cubicBezTo>
                  <a:pt x="0" y="180874"/>
                  <a:pt x="5872" y="153272"/>
                  <a:pt x="16492" y="128166"/>
                </a:cubicBezTo>
                <a:cubicBezTo>
                  <a:pt x="32420" y="90507"/>
                  <a:pt x="59029" y="58466"/>
                  <a:pt x="92521" y="35839"/>
                </a:cubicBezTo>
                <a:close/>
              </a:path>
            </a:pathLst>
          </a:custGeom>
          <a:gradFill>
            <a:gsLst>
              <a:gs pos="12000">
                <a:schemeClr val="accent1">
                  <a:lumMod val="49000"/>
                  <a:lumOff val="51000"/>
                </a:schemeClr>
              </a:gs>
              <a:gs pos="79310">
                <a:schemeClr val="accent1">
                  <a:alpha val="72000"/>
                  <a:lumMod val="31000"/>
                  <a:lumOff val="69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93" name="标题 1"/>
          <p:cNvSpPr txBox="1"/>
          <p:nvPr/>
        </p:nvSpPr>
        <p:spPr>
          <a:xfrm rot="12289066">
            <a:off x="9881456" y="66356"/>
            <a:ext cx="1594711" cy="1075874"/>
          </a:xfrm>
          <a:custGeom>
            <a:avLst/>
            <a:gdLst>
              <a:gd name="connsiteX0" fmla="*/ 1594711 w 1594711"/>
              <a:gd name="connsiteY0" fmla="*/ 834987 h 1075874"/>
              <a:gd name="connsiteX1" fmla="*/ 1073809 w 1594711"/>
              <a:gd name="connsiteY1" fmla="*/ 1075874 h 1075874"/>
              <a:gd name="connsiteX2" fmla="*/ 900281 w 1594711"/>
              <a:gd name="connsiteY2" fmla="*/ 1003112 h 1075874"/>
              <a:gd name="connsiteX3" fmla="*/ 145744 w 1594711"/>
              <a:gd name="connsiteY3" fmla="*/ 433373 h 1075874"/>
              <a:gd name="connsiteX4" fmla="*/ 66828 w 1594711"/>
              <a:gd name="connsiteY4" fmla="*/ 339596 h 1075874"/>
              <a:gd name="connsiteX5" fmla="*/ 37667 w 1594711"/>
              <a:gd name="connsiteY5" fmla="*/ 301152 h 1075874"/>
              <a:gd name="connsiteX6" fmla="*/ 39097 w 1594711"/>
              <a:gd name="connsiteY6" fmla="*/ 299886 h 1075874"/>
              <a:gd name="connsiteX7" fmla="*/ 31893 w 1594711"/>
              <a:gd name="connsiteY7" fmla="*/ 291156 h 1075874"/>
              <a:gd name="connsiteX8" fmla="*/ 0 w 1594711"/>
              <a:gd name="connsiteY8" fmla="*/ 186745 h 1075874"/>
              <a:gd name="connsiteX9" fmla="*/ 14676 w 1594711"/>
              <a:gd name="connsiteY9" fmla="*/ 114055 h 1075874"/>
              <a:gd name="connsiteX10" fmla="*/ 186745 w 1594711"/>
              <a:gd name="connsiteY10" fmla="*/ 0 h 1075874"/>
              <a:gd name="connsiteX11" fmla="*/ 341597 w 1594711"/>
              <a:gd name="connsiteY11" fmla="*/ 82334 h 1075874"/>
              <a:gd name="connsiteX12" fmla="*/ 349312 w 1594711"/>
              <a:gd name="connsiteY12" fmla="*/ 96545 h 1075874"/>
              <a:gd name="connsiteX13" fmla="*/ 357678 w 1594711"/>
              <a:gd name="connsiteY13" fmla="*/ 107576 h 1075874"/>
              <a:gd name="connsiteX14" fmla="*/ 424263 w 1594711"/>
              <a:gd name="connsiteY14" fmla="*/ 186699 h 1075874"/>
              <a:gd name="connsiteX15" fmla="*/ 1425802 w 1594711"/>
              <a:gd name="connsiteY15" fmla="*/ 800065 h 1075874"/>
            </a:gdLst>
            <a:ahLst/>
            <a:cxnLst/>
            <a:rect l="l" t="t" r="r" b="b"/>
            <a:pathLst>
              <a:path w="1594711" h="1075874">
                <a:moveTo>
                  <a:pt x="1594711" y="834987"/>
                </a:moveTo>
                <a:lnTo>
                  <a:pt x="1073809" y="1075874"/>
                </a:lnTo>
                <a:lnTo>
                  <a:pt x="900281" y="1003112"/>
                </a:lnTo>
                <a:cubicBezTo>
                  <a:pt x="621223" y="869750"/>
                  <a:pt x="363704" y="679472"/>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94" name="标题 1"/>
          <p:cNvSpPr txBox="1"/>
          <p:nvPr/>
        </p:nvSpPr>
        <p:spPr>
          <a:xfrm>
            <a:off x="9032553" y="1711122"/>
            <a:ext cx="762996" cy="762996"/>
          </a:xfrm>
          <a:prstGeom prst="ellipse">
            <a:avLst/>
          </a:prstGeom>
          <a:solidFill>
            <a:schemeClr val="accent1">
              <a:lumMod val="40000"/>
              <a:lumOff val="6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95" name="标题 1"/>
          <p:cNvSpPr txBox="1"/>
          <p:nvPr/>
        </p:nvSpPr>
        <p:spPr>
          <a:xfrm>
            <a:off x="1694525" y="0"/>
            <a:ext cx="8802950" cy="6858000"/>
          </a:xfrm>
          <a:custGeom>
            <a:avLst/>
            <a:gdLst>
              <a:gd name="connsiteX0" fmla="*/ 6417046 w 8802950"/>
              <a:gd name="connsiteY0" fmla="*/ 0 h 6858000"/>
              <a:gd name="connsiteX1" fmla="*/ 6728294 w 8802950"/>
              <a:gd name="connsiteY1" fmla="*/ 0 h 6858000"/>
              <a:gd name="connsiteX2" fmla="*/ 6862382 w 8802950"/>
              <a:gd name="connsiteY2" fmla="*/ 85962 h 6858000"/>
              <a:gd name="connsiteX3" fmla="*/ 8802950 w 8802950"/>
              <a:gd name="connsiteY3" fmla="*/ 3735734 h 6858000"/>
              <a:gd name="connsiteX4" fmla="*/ 7513788 w 8802950"/>
              <a:gd name="connsiteY4" fmla="*/ 6848047 h 6858000"/>
              <a:gd name="connsiteX5" fmla="*/ 7503349 w 8802950"/>
              <a:gd name="connsiteY5" fmla="*/ 6858000 h 6858000"/>
              <a:gd name="connsiteX6" fmla="*/ 7269214 w 8802950"/>
              <a:gd name="connsiteY6" fmla="*/ 6858000 h 6858000"/>
              <a:gd name="connsiteX7" fmla="*/ 7402553 w 8802950"/>
              <a:gd name="connsiteY7" fmla="*/ 6736813 h 6858000"/>
              <a:gd name="connsiteX8" fmla="*/ 8645641 w 8802950"/>
              <a:gd name="connsiteY8" fmla="*/ 3735734 h 6858000"/>
              <a:gd name="connsiteX9" fmla="*/ 6424497 w 8802950"/>
              <a:gd name="connsiteY9" fmla="*/ 3816 h 6858000"/>
              <a:gd name="connsiteX10" fmla="*/ 2074656 w 8802950"/>
              <a:gd name="connsiteY10" fmla="*/ 0 h 6858000"/>
              <a:gd name="connsiteX11" fmla="*/ 2385904 w 8802950"/>
              <a:gd name="connsiteY11" fmla="*/ 0 h 6858000"/>
              <a:gd name="connsiteX12" fmla="*/ 2378454 w 8802950"/>
              <a:gd name="connsiteY12" fmla="*/ 3816 h 6858000"/>
              <a:gd name="connsiteX13" fmla="*/ 157309 w 8802950"/>
              <a:gd name="connsiteY13" fmla="*/ 3735734 h 6858000"/>
              <a:gd name="connsiteX14" fmla="*/ 1400397 w 8802950"/>
              <a:gd name="connsiteY14" fmla="*/ 6736813 h 6858000"/>
              <a:gd name="connsiteX15" fmla="*/ 1533737 w 8802950"/>
              <a:gd name="connsiteY15" fmla="*/ 6858000 h 6858000"/>
              <a:gd name="connsiteX16" fmla="*/ 1299602 w 8802950"/>
              <a:gd name="connsiteY16" fmla="*/ 6858000 h 6858000"/>
              <a:gd name="connsiteX17" fmla="*/ 1289162 w 8802950"/>
              <a:gd name="connsiteY17" fmla="*/ 6848047 h 6858000"/>
              <a:gd name="connsiteX18" fmla="*/ 0 w 8802950"/>
              <a:gd name="connsiteY18" fmla="*/ 3735734 h 6858000"/>
              <a:gd name="connsiteX19" fmla="*/ 1940568 w 8802950"/>
              <a:gd name="connsiteY19" fmla="*/ 85962 h 6858000"/>
            </a:gdLst>
            <a:ahLst/>
            <a:cxnLst/>
            <a:rect l="l" t="t" r="r" b="b"/>
            <a:pathLst>
              <a:path w="8802950" h="6858000">
                <a:moveTo>
                  <a:pt x="6417046" y="0"/>
                </a:moveTo>
                <a:lnTo>
                  <a:pt x="6728294" y="0"/>
                </a:lnTo>
                <a:lnTo>
                  <a:pt x="6862382" y="85962"/>
                </a:lnTo>
                <a:cubicBezTo>
                  <a:pt x="8033182" y="876939"/>
                  <a:pt x="8802950" y="2216442"/>
                  <a:pt x="8802950" y="3735734"/>
                </a:cubicBezTo>
                <a:cubicBezTo>
                  <a:pt x="8802950" y="4951168"/>
                  <a:pt x="8310298" y="6051537"/>
                  <a:pt x="7513788" y="6848047"/>
                </a:cubicBezTo>
                <a:lnTo>
                  <a:pt x="7503349" y="6858000"/>
                </a:lnTo>
                <a:lnTo>
                  <a:pt x="7269214" y="6858000"/>
                </a:lnTo>
                <a:lnTo>
                  <a:pt x="7402553" y="6736813"/>
                </a:lnTo>
                <a:cubicBezTo>
                  <a:pt x="8170597" y="5968770"/>
                  <a:pt x="8645641" y="4907728"/>
                  <a:pt x="8645641" y="3735734"/>
                </a:cubicBezTo>
                <a:cubicBezTo>
                  <a:pt x="8645641" y="2124242"/>
                  <a:pt x="7747510" y="722520"/>
                  <a:pt x="6424497" y="3816"/>
                </a:cubicBezTo>
                <a:close/>
                <a:moveTo>
                  <a:pt x="2074656" y="0"/>
                </a:moveTo>
                <a:lnTo>
                  <a:pt x="2385904" y="0"/>
                </a:lnTo>
                <a:lnTo>
                  <a:pt x="2378454" y="3816"/>
                </a:lnTo>
                <a:cubicBezTo>
                  <a:pt x="1055440" y="722520"/>
                  <a:pt x="157309" y="2124242"/>
                  <a:pt x="157309" y="3735734"/>
                </a:cubicBezTo>
                <a:cubicBezTo>
                  <a:pt x="157309" y="4907728"/>
                  <a:pt x="632354" y="5968770"/>
                  <a:pt x="1400397" y="6736813"/>
                </a:cubicBezTo>
                <a:lnTo>
                  <a:pt x="1533737" y="6858000"/>
                </a:lnTo>
                <a:lnTo>
                  <a:pt x="1299602" y="6858000"/>
                </a:lnTo>
                <a:lnTo>
                  <a:pt x="1289162" y="6848047"/>
                </a:lnTo>
                <a:cubicBezTo>
                  <a:pt x="492652" y="6051537"/>
                  <a:pt x="0" y="4951168"/>
                  <a:pt x="0" y="3735734"/>
                </a:cubicBezTo>
                <a:cubicBezTo>
                  <a:pt x="0" y="2216442"/>
                  <a:pt x="769769" y="876939"/>
                  <a:pt x="1940568" y="8596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96" name="标题 1"/>
          <p:cNvSpPr txBox="1"/>
          <p:nvPr/>
        </p:nvSpPr>
        <p:spPr>
          <a:xfrm>
            <a:off x="1066322" y="0"/>
            <a:ext cx="10059356" cy="6858000"/>
          </a:xfrm>
          <a:custGeom>
            <a:avLst/>
            <a:gdLst>
              <a:gd name="connsiteX0" fmla="*/ 7575640 w 10059356"/>
              <a:gd name="connsiteY0" fmla="*/ 0 h 6858000"/>
              <a:gd name="connsiteX1" fmla="*/ 8372344 w 10059356"/>
              <a:gd name="connsiteY1" fmla="*/ 0 h 6858000"/>
              <a:gd name="connsiteX2" fmla="*/ 8411520 w 10059356"/>
              <a:gd name="connsiteY2" fmla="*/ 33935 h 6858000"/>
              <a:gd name="connsiteX3" fmla="*/ 10059356 w 10059356"/>
              <a:gd name="connsiteY3" fmla="*/ 3756994 h 6858000"/>
              <a:gd name="connsiteX4" fmla="*/ 9060137 w 10059356"/>
              <a:gd name="connsiteY4" fmla="*/ 6766331 h 6858000"/>
              <a:gd name="connsiteX5" fmla="*/ 8988099 w 10059356"/>
              <a:gd name="connsiteY5" fmla="*/ 6858000 h 6858000"/>
              <a:gd name="connsiteX6" fmla="*/ 8336782 w 10059356"/>
              <a:gd name="connsiteY6" fmla="*/ 6858000 h 6858000"/>
              <a:gd name="connsiteX7" fmla="*/ 8531555 w 10059356"/>
              <a:gd name="connsiteY7" fmla="*/ 6643696 h 6858000"/>
              <a:gd name="connsiteX8" fmla="*/ 9567854 w 10059356"/>
              <a:gd name="connsiteY8" fmla="*/ 3756994 h 6858000"/>
              <a:gd name="connsiteX9" fmla="*/ 7744941 w 10059356"/>
              <a:gd name="connsiteY9" fmla="*/ 120392 h 6858000"/>
              <a:gd name="connsiteX10" fmla="*/ 1687013 w 10059356"/>
              <a:gd name="connsiteY10" fmla="*/ 0 h 6858000"/>
              <a:gd name="connsiteX11" fmla="*/ 2483714 w 10059356"/>
              <a:gd name="connsiteY11" fmla="*/ 0 h 6858000"/>
              <a:gd name="connsiteX12" fmla="*/ 2314414 w 10059356"/>
              <a:gd name="connsiteY12" fmla="*/ 120392 h 6858000"/>
              <a:gd name="connsiteX13" fmla="*/ 491500 w 10059356"/>
              <a:gd name="connsiteY13" fmla="*/ 3756994 h 6858000"/>
              <a:gd name="connsiteX14" fmla="*/ 1527799 w 10059356"/>
              <a:gd name="connsiteY14" fmla="*/ 6643696 h 6858000"/>
              <a:gd name="connsiteX15" fmla="*/ 1722572 w 10059356"/>
              <a:gd name="connsiteY15" fmla="*/ 6858000 h 6858000"/>
              <a:gd name="connsiteX16" fmla="*/ 1071257 w 10059356"/>
              <a:gd name="connsiteY16" fmla="*/ 6858000 h 6858000"/>
              <a:gd name="connsiteX17" fmla="*/ 999219 w 10059356"/>
              <a:gd name="connsiteY17" fmla="*/ 6766331 h 6858000"/>
              <a:gd name="connsiteX18" fmla="*/ 0 w 10059356"/>
              <a:gd name="connsiteY18" fmla="*/ 3756994 h 6858000"/>
              <a:gd name="connsiteX19" fmla="*/ 1647836 w 10059356"/>
              <a:gd name="connsiteY19" fmla="*/ 33935 h 6858000"/>
            </a:gdLst>
            <a:ahLst/>
            <a:cxnLst/>
            <a:rect l="l" t="t" r="r" b="b"/>
            <a:pathLst>
              <a:path w="10059356" h="6858000">
                <a:moveTo>
                  <a:pt x="7575640" y="0"/>
                </a:moveTo>
                <a:lnTo>
                  <a:pt x="8372344" y="0"/>
                </a:lnTo>
                <a:lnTo>
                  <a:pt x="8411520" y="33935"/>
                </a:lnTo>
                <a:cubicBezTo>
                  <a:pt x="9423820" y="954004"/>
                  <a:pt x="10059356" y="2281281"/>
                  <a:pt x="10059356" y="3756994"/>
                </a:cubicBezTo>
                <a:cubicBezTo>
                  <a:pt x="10059356" y="4885481"/>
                  <a:pt x="9687710" y="5927166"/>
                  <a:pt x="9060137" y="6766331"/>
                </a:cubicBezTo>
                <a:lnTo>
                  <a:pt x="8988099" y="6858000"/>
                </a:lnTo>
                <a:lnTo>
                  <a:pt x="8336782" y="6858000"/>
                </a:lnTo>
                <a:lnTo>
                  <a:pt x="8531555" y="6643696"/>
                </a:lnTo>
                <a:cubicBezTo>
                  <a:pt x="9178953" y="5859232"/>
                  <a:pt x="9567854" y="4853529"/>
                  <a:pt x="9567854" y="3756994"/>
                </a:cubicBezTo>
                <a:cubicBezTo>
                  <a:pt x="9567854" y="2268839"/>
                  <a:pt x="8851561" y="947984"/>
                  <a:pt x="7744941" y="120392"/>
                </a:cubicBezTo>
                <a:close/>
                <a:moveTo>
                  <a:pt x="1687013" y="0"/>
                </a:moveTo>
                <a:lnTo>
                  <a:pt x="2483714" y="0"/>
                </a:lnTo>
                <a:lnTo>
                  <a:pt x="2314414" y="120392"/>
                </a:lnTo>
                <a:cubicBezTo>
                  <a:pt x="1207793" y="947984"/>
                  <a:pt x="491500" y="2268839"/>
                  <a:pt x="491500" y="3756994"/>
                </a:cubicBezTo>
                <a:cubicBezTo>
                  <a:pt x="491500" y="4853529"/>
                  <a:pt x="880402" y="5859232"/>
                  <a:pt x="1527799" y="6643696"/>
                </a:cubicBezTo>
                <a:lnTo>
                  <a:pt x="1722572" y="6858000"/>
                </a:lnTo>
                <a:lnTo>
                  <a:pt x="1071257" y="6858000"/>
                </a:lnTo>
                <a:lnTo>
                  <a:pt x="999219" y="6766331"/>
                </a:lnTo>
                <a:cubicBezTo>
                  <a:pt x="371646" y="5927166"/>
                  <a:pt x="0" y="4885481"/>
                  <a:pt x="0" y="3756994"/>
                </a:cubicBezTo>
                <a:cubicBezTo>
                  <a:pt x="0" y="2281281"/>
                  <a:pt x="635536" y="954004"/>
                  <a:pt x="1647836" y="33935"/>
                </a:cubicBezTo>
                <a:close/>
              </a:path>
            </a:pathLst>
          </a:custGeom>
          <a:solidFill>
            <a:schemeClr val="accent1">
              <a:alpha val="71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97" name="标题 1"/>
          <p:cNvSpPr txBox="1"/>
          <p:nvPr/>
        </p:nvSpPr>
        <p:spPr>
          <a:xfrm>
            <a:off x="2748381" y="3005299"/>
            <a:ext cx="6695239" cy="2020760"/>
          </a:xfrm>
          <a:prstGeom prst="rect">
            <a:avLst/>
          </a:prstGeom>
          <a:noFill/>
          <a:ln>
            <a:noFill/>
          </a:ln>
        </p:spPr>
        <p:txBody>
          <a:bodyPr vert="horz" wrap="square" lIns="0" tIns="0" rIns="0" bIns="0" rtlCol="0" anchor="t"/>
          <a:lstStyle/>
          <a:p>
            <a:pPr algn="ctr">
              <a:lnSpc>
                <a:spcPct val="130000"/>
              </a:lnSpc>
            </a:pPr>
            <a:r>
              <a:rPr kumimoji="1" lang="en-US" altLang="zh-CN" sz="5400">
                <a:ln w="12700">
                  <a:noFill/>
                </a:ln>
                <a:solidFill>
                  <a:srgbClr val="000000">
                    <a:alpha val="100000"/>
                  </a:srgbClr>
                </a:solidFill>
                <a:latin typeface="Times New Roman" panose="02020603050405020304" charset="0"/>
                <a:ea typeface="Source Han Sans CN Bold"/>
                <a:cs typeface="Times New Roman" panose="02020603050405020304" charset="0"/>
              </a:rPr>
              <a:t>Model Results and Analysis</a:t>
            </a:r>
            <a:endParaRPr kumimoji="1" lang="en-US" altLang="zh-CN" sz="54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298" name="标题 1"/>
          <p:cNvSpPr txBox="1"/>
          <p:nvPr/>
        </p:nvSpPr>
        <p:spPr>
          <a:xfrm>
            <a:off x="2363360" y="5024652"/>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299" name="标题 1"/>
          <p:cNvSpPr txBox="1"/>
          <p:nvPr/>
        </p:nvSpPr>
        <p:spPr>
          <a:xfrm>
            <a:off x="11102007" y="5362425"/>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00" name="标题 1"/>
          <p:cNvSpPr txBox="1"/>
          <p:nvPr/>
        </p:nvSpPr>
        <p:spPr>
          <a:xfrm>
            <a:off x="10959625" y="6206799"/>
            <a:ext cx="327993" cy="327993"/>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01" name="标题 1"/>
          <p:cNvSpPr txBox="1"/>
          <p:nvPr/>
        </p:nvSpPr>
        <p:spPr>
          <a:xfrm>
            <a:off x="3429874" y="5925442"/>
            <a:ext cx="417316" cy="417316"/>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02" name="标题 1"/>
          <p:cNvSpPr txBox="1"/>
          <p:nvPr/>
        </p:nvSpPr>
        <p:spPr>
          <a:xfrm>
            <a:off x="9369435" y="1595629"/>
            <a:ext cx="359868" cy="359868"/>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03" name="标题 1"/>
          <p:cNvSpPr txBox="1"/>
          <p:nvPr/>
        </p:nvSpPr>
        <p:spPr>
          <a:xfrm>
            <a:off x="832720" y="5962054"/>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04" name="标题 1"/>
          <p:cNvSpPr txBox="1"/>
          <p:nvPr/>
        </p:nvSpPr>
        <p:spPr>
          <a:xfrm>
            <a:off x="11339857" y="330540"/>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05" name="标题 1"/>
          <p:cNvSpPr txBox="1"/>
          <p:nvPr/>
        </p:nvSpPr>
        <p:spPr>
          <a:xfrm>
            <a:off x="2765980" y="1176990"/>
            <a:ext cx="460635" cy="460635"/>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06" name="标题 1"/>
          <p:cNvSpPr txBox="1"/>
          <p:nvPr/>
        </p:nvSpPr>
        <p:spPr>
          <a:xfrm>
            <a:off x="2524996" y="1536430"/>
            <a:ext cx="291676" cy="291676"/>
          </a:xfrm>
          <a:prstGeom prst="ellipse">
            <a:avLst/>
          </a:prstGeom>
          <a:solidFill>
            <a:schemeClr val="accent1">
              <a:lumMod val="60000"/>
              <a:lumOff val="4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07" name="标题 1"/>
          <p:cNvSpPr txBox="1"/>
          <p:nvPr/>
        </p:nvSpPr>
        <p:spPr>
          <a:xfrm rot="5229284">
            <a:off x="-351935" y="642103"/>
            <a:ext cx="1433357" cy="801627"/>
          </a:xfrm>
          <a:custGeom>
            <a:avLst/>
            <a:gdLst>
              <a:gd name="connsiteX0" fmla="*/ 0 w 1433357"/>
              <a:gd name="connsiteY0" fmla="*/ 186745 h 801627"/>
              <a:gd name="connsiteX1" fmla="*/ 14676 w 1433357"/>
              <a:gd name="connsiteY1" fmla="*/ 114055 h 801627"/>
              <a:gd name="connsiteX2" fmla="*/ 186745 w 1433357"/>
              <a:gd name="connsiteY2" fmla="*/ 0 h 801627"/>
              <a:gd name="connsiteX3" fmla="*/ 341597 w 1433357"/>
              <a:gd name="connsiteY3" fmla="*/ 82334 h 801627"/>
              <a:gd name="connsiteX4" fmla="*/ 349312 w 1433357"/>
              <a:gd name="connsiteY4" fmla="*/ 96545 h 801627"/>
              <a:gd name="connsiteX5" fmla="*/ 357678 w 1433357"/>
              <a:gd name="connsiteY5" fmla="*/ 107576 h 801627"/>
              <a:gd name="connsiteX6" fmla="*/ 424263 w 1433357"/>
              <a:gd name="connsiteY6" fmla="*/ 186699 h 801627"/>
              <a:gd name="connsiteX7" fmla="*/ 1425802 w 1433357"/>
              <a:gd name="connsiteY7" fmla="*/ 800065 h 801627"/>
              <a:gd name="connsiteX8" fmla="*/ 1433357 w 1433357"/>
              <a:gd name="connsiteY8" fmla="*/ 801627 h 801627"/>
              <a:gd name="connsiteX9" fmla="*/ 493366 w 1433357"/>
              <a:gd name="connsiteY9" fmla="*/ 754909 h 801627"/>
              <a:gd name="connsiteX10" fmla="*/ 316350 w 1433357"/>
              <a:gd name="connsiteY10" fmla="*/ 607464 h 801627"/>
              <a:gd name="connsiteX11" fmla="*/ 145744 w 1433357"/>
              <a:gd name="connsiteY11" fmla="*/ 433373 h 801627"/>
              <a:gd name="connsiteX12" fmla="*/ 66828 w 1433357"/>
              <a:gd name="connsiteY12" fmla="*/ 339596 h 801627"/>
              <a:gd name="connsiteX13" fmla="*/ 37667 w 1433357"/>
              <a:gd name="connsiteY13" fmla="*/ 301152 h 801627"/>
              <a:gd name="connsiteX14" fmla="*/ 39097 w 1433357"/>
              <a:gd name="connsiteY14" fmla="*/ 299886 h 801627"/>
              <a:gd name="connsiteX15" fmla="*/ 31893 w 1433357"/>
              <a:gd name="connsiteY15" fmla="*/ 291156 h 801627"/>
              <a:gd name="connsiteX16" fmla="*/ 0 w 1433357"/>
              <a:gd name="connsiteY16" fmla="*/ 186745 h 801627"/>
            </a:gdLst>
            <a:ahLst/>
            <a:cxnLst/>
            <a:rect l="l" t="t" r="r" b="b"/>
            <a:pathLst>
              <a:path w="1433357" h="801627">
                <a:moveTo>
                  <a:pt x="0" y="186745"/>
                </a:move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lnTo>
                  <a:pt x="1433357" y="801627"/>
                </a:lnTo>
                <a:lnTo>
                  <a:pt x="493366" y="754909"/>
                </a:lnTo>
                <a:lnTo>
                  <a:pt x="316350" y="607464"/>
                </a:lnTo>
                <a:cubicBezTo>
                  <a:pt x="257197" y="552934"/>
                  <a:pt x="200234" y="494898"/>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08" name="标题 1"/>
          <p:cNvSpPr txBox="1"/>
          <p:nvPr/>
        </p:nvSpPr>
        <p:spPr>
          <a:xfrm>
            <a:off x="4090287" y="2034853"/>
            <a:ext cx="2144383" cy="885766"/>
          </a:xfrm>
          <a:prstGeom prst="rect">
            <a:avLst/>
          </a:prstGeom>
          <a:noFill/>
          <a:ln>
            <a:noFill/>
          </a:ln>
        </p:spPr>
        <p:txBody>
          <a:bodyPr vert="horz" wrap="square" lIns="0" tIns="0" rIns="0" bIns="0" rtlCol="0" anchor="b"/>
          <a:lstStyle/>
          <a:p>
            <a:pPr algn="r">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PART</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
        <p:nvSpPr>
          <p:cNvPr id="309" name="标题 1"/>
          <p:cNvSpPr txBox="1"/>
          <p:nvPr/>
        </p:nvSpPr>
        <p:spPr>
          <a:xfrm>
            <a:off x="6592187" y="1120453"/>
            <a:ext cx="1522083" cy="1800166"/>
          </a:xfrm>
          <a:prstGeom prst="rect">
            <a:avLst/>
          </a:prstGeom>
          <a:noFill/>
          <a:ln>
            <a:noFill/>
          </a:ln>
        </p:spPr>
        <p:txBody>
          <a:bodyPr vert="horz" wrap="square" lIns="0" tIns="0" rIns="0" bIns="0" rtlCol="0" anchor="b"/>
          <a:lstStyle/>
          <a:p>
            <a:pPr algn="l">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07</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311"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313" name="标题 1"/>
          <p:cNvSpPr txBox="1"/>
          <p:nvPr/>
        </p:nvSpPr>
        <p:spPr>
          <a:xfrm>
            <a:off x="6269827" y="1506166"/>
            <a:ext cx="2440415" cy="4145185"/>
          </a:xfrm>
          <a:prstGeom prst="roundRect">
            <a:avLst>
              <a:gd name="adj" fmla="val 4810"/>
            </a:avLst>
          </a:prstGeom>
          <a:solidFill>
            <a:schemeClr val="bg1"/>
          </a:solidFill>
          <a:ln cap="flat">
            <a:noFill/>
            <a:prstDash val="solid"/>
            <a:miter/>
          </a:ln>
          <a:effectLst>
            <a:outerShdw blurRad="241300" dist="38100" algn="ctr" rotWithShape="0">
              <a:schemeClr val="accent1">
                <a:alpha val="5000"/>
              </a:schemeClr>
            </a:outerShdw>
          </a:effectLst>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14" name="标题 1"/>
          <p:cNvSpPr txBox="1"/>
          <p:nvPr/>
        </p:nvSpPr>
        <p:spPr>
          <a:xfrm>
            <a:off x="6426200" y="2864678"/>
            <a:ext cx="2133600" cy="589722"/>
          </a:xfrm>
          <a:prstGeom prst="rect">
            <a:avLst/>
          </a:prstGeom>
          <a:noFill/>
          <a:ln cap="sq">
            <a:noFill/>
          </a:ln>
          <a:effectLst/>
        </p:spPr>
        <p:txBody>
          <a:bodyPr vert="horz" wrap="square" lIns="85039" tIns="42520" rIns="85039" bIns="42520" rtlCol="0" anchor="ctr"/>
          <a:lstStyle/>
          <a:p>
            <a:pPr algn="ctr">
              <a:lnSpc>
                <a:spcPct val="130000"/>
              </a:lnSpc>
            </a:pPr>
            <a:r>
              <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rPr>
              <a:t>Model Comparison</a:t>
            </a:r>
            <a:endPar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endParaRPr>
          </a:p>
        </p:txBody>
      </p:sp>
      <p:sp>
        <p:nvSpPr>
          <p:cNvPr id="315" name="标题 1"/>
          <p:cNvSpPr txBox="1"/>
          <p:nvPr/>
        </p:nvSpPr>
        <p:spPr>
          <a:xfrm>
            <a:off x="6426200" y="3506162"/>
            <a:ext cx="2133600" cy="1891338"/>
          </a:xfrm>
          <a:prstGeom prst="rect">
            <a:avLst/>
          </a:prstGeom>
          <a:noFill/>
          <a:ln>
            <a:noFill/>
          </a:ln>
        </p:spPr>
        <p:txBody>
          <a:bodyPr vert="horz" wrap="square" lIns="0" tIns="0" rIns="0" bIns="0" rtlCol="0" anchor="t"/>
          <a:lstStyle/>
          <a:p>
            <a:pPr algn="ctr">
              <a:lnSpc>
                <a:spcPct val="150000"/>
              </a:lnSpc>
            </a:pPr>
            <a:r>
              <a:rPr kumimoji="1" lang="en-US" altLang="zh-CN" sz="1080">
                <a:ln w="12700">
                  <a:noFill/>
                </a:ln>
                <a:solidFill>
                  <a:srgbClr val="000000">
                    <a:alpha val="100000"/>
                  </a:srgbClr>
                </a:solidFill>
                <a:latin typeface="Times New Roman" panose="02020603050405020304" charset="0"/>
                <a:ea typeface="Source Han Sans"/>
                <a:cs typeface="Times New Roman" panose="02020603050405020304" charset="0"/>
              </a:rPr>
              <a:t>The best- performing model is selected based on the ROC AUC score. LightGBM emerges as the top model, achieving a 94.3% AUC.
The ensemble learning model also performs well, achieving a 0.963 ROC AUC, outperforming individual models by 2.1- 4.3%.</a:t>
            </a:r>
            <a:endParaRPr kumimoji="1" lang="en-US" altLang="zh-CN" sz="1080">
              <a:ln w="12700">
                <a:noFill/>
              </a:ln>
              <a:solidFill>
                <a:srgbClr val="000000">
                  <a:alpha val="100000"/>
                </a:srgbClr>
              </a:solidFill>
              <a:latin typeface="Times New Roman" panose="02020603050405020304" charset="0"/>
              <a:ea typeface="Source Han Sans"/>
              <a:cs typeface="Times New Roman" panose="02020603050405020304" charset="0"/>
            </a:endParaRPr>
          </a:p>
        </p:txBody>
      </p:sp>
      <p:sp>
        <p:nvSpPr>
          <p:cNvPr id="316" name="标题 1"/>
          <p:cNvSpPr txBox="1"/>
          <p:nvPr/>
        </p:nvSpPr>
        <p:spPr>
          <a:xfrm>
            <a:off x="7020324" y="1789144"/>
            <a:ext cx="939420" cy="939418"/>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17" name="标题 1"/>
          <p:cNvSpPr txBox="1"/>
          <p:nvPr/>
        </p:nvSpPr>
        <p:spPr>
          <a:xfrm>
            <a:off x="7259055" y="2027874"/>
            <a:ext cx="461958" cy="461958"/>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318" name="标题 1"/>
          <p:cNvSpPr txBox="1"/>
          <p:nvPr/>
        </p:nvSpPr>
        <p:spPr>
          <a:xfrm>
            <a:off x="9082336" y="1506166"/>
            <a:ext cx="2440415" cy="4145185"/>
          </a:xfrm>
          <a:prstGeom prst="roundRect">
            <a:avLst>
              <a:gd name="adj" fmla="val 4810"/>
            </a:avLst>
          </a:prstGeom>
          <a:solidFill>
            <a:schemeClr val="bg1"/>
          </a:solidFill>
          <a:ln cap="flat">
            <a:noFill/>
            <a:prstDash val="solid"/>
            <a:miter/>
          </a:ln>
          <a:effectLst>
            <a:outerShdw blurRad="241300" dist="38100" algn="ctr" rotWithShape="0">
              <a:schemeClr val="accent1">
                <a:alpha val="5000"/>
              </a:schemeClr>
            </a:outerShdw>
          </a:effectLst>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19" name="标题 1"/>
          <p:cNvSpPr txBox="1"/>
          <p:nvPr/>
        </p:nvSpPr>
        <p:spPr>
          <a:xfrm>
            <a:off x="9232900" y="2864678"/>
            <a:ext cx="2133600" cy="589722"/>
          </a:xfrm>
          <a:prstGeom prst="rect">
            <a:avLst/>
          </a:prstGeom>
          <a:noFill/>
          <a:ln cap="sq">
            <a:noFill/>
          </a:ln>
          <a:effectLst/>
        </p:spPr>
        <p:txBody>
          <a:bodyPr vert="horz" wrap="square" lIns="85039" tIns="42520" rIns="85039" bIns="42520" rtlCol="0" anchor="ctr"/>
          <a:lstStyle/>
          <a:p>
            <a:pPr algn="ctr">
              <a:lnSpc>
                <a:spcPct val="130000"/>
              </a:lnSpc>
            </a:pPr>
            <a:r>
              <a:rPr kumimoji="1" lang="en-US" altLang="zh-CN" sz="1050">
                <a:ln w="12700">
                  <a:noFill/>
                </a:ln>
                <a:solidFill>
                  <a:srgbClr val="085CBE">
                    <a:alpha val="100000"/>
                  </a:srgbClr>
                </a:solidFill>
                <a:latin typeface="Times New Roman" panose="02020603050405020304" charset="0"/>
                <a:ea typeface="Source Han Sans CN Bold"/>
                <a:cs typeface="Times New Roman" panose="02020603050405020304" charset="0"/>
              </a:rPr>
              <a:t>Reasons for LightGBM's Superiority</a:t>
            </a:r>
            <a:endParaRPr kumimoji="1" lang="en-US" altLang="zh-CN" sz="1050">
              <a:ln w="12700">
                <a:noFill/>
              </a:ln>
              <a:solidFill>
                <a:srgbClr val="085CBE">
                  <a:alpha val="100000"/>
                </a:srgbClr>
              </a:solidFill>
              <a:latin typeface="Times New Roman" panose="02020603050405020304" charset="0"/>
              <a:ea typeface="Source Han Sans CN Bold"/>
              <a:cs typeface="Times New Roman" panose="02020603050405020304" charset="0"/>
            </a:endParaRPr>
          </a:p>
        </p:txBody>
      </p:sp>
      <p:sp>
        <p:nvSpPr>
          <p:cNvPr id="320" name="标题 1"/>
          <p:cNvSpPr txBox="1"/>
          <p:nvPr/>
        </p:nvSpPr>
        <p:spPr>
          <a:xfrm>
            <a:off x="9232900" y="3506162"/>
            <a:ext cx="2133600" cy="1887473"/>
          </a:xfrm>
          <a:prstGeom prst="rect">
            <a:avLst/>
          </a:prstGeom>
          <a:noFill/>
          <a:ln>
            <a:noFill/>
          </a:ln>
        </p:spPr>
        <p:txBody>
          <a:bodyPr vert="horz" wrap="square" lIns="0" tIns="0" rIns="0" bIns="0" rtlCol="0" anchor="t"/>
          <a:lstStyle/>
          <a:p>
            <a:pPr algn="ctr">
              <a:lnSpc>
                <a:spcPct val="150000"/>
              </a:lnSpc>
            </a:pPr>
            <a:r>
              <a:rPr kumimoji="1" lang="en-US" altLang="zh-CN" sz="975" dirty="0" err="1">
                <a:ln w="12700">
                  <a:noFill/>
                </a:ln>
                <a:solidFill>
                  <a:srgbClr val="000000">
                    <a:alpha val="100000"/>
                  </a:srgbClr>
                </a:solidFill>
                <a:latin typeface="Times New Roman" panose="02020603050405020304" charset="0"/>
                <a:ea typeface="Source Han Sans"/>
                <a:cs typeface="Times New Roman" panose="02020603050405020304" charset="0"/>
              </a:rPr>
              <a:t>LightGBM's</a:t>
            </a:r>
            <a:r>
              <a:rPr kumimoji="1" lang="en-US" altLang="zh-CN" sz="975" dirty="0">
                <a:ln w="12700">
                  <a:noFill/>
                </a:ln>
                <a:solidFill>
                  <a:srgbClr val="000000">
                    <a:alpha val="100000"/>
                  </a:srgbClr>
                </a:solidFill>
                <a:latin typeface="Times New Roman" panose="02020603050405020304" charset="0"/>
                <a:ea typeface="Source Han Sans"/>
                <a:cs typeface="Times New Roman" panose="02020603050405020304" charset="0"/>
              </a:rPr>
              <a:t> extensive hyperparameter tuning options allow for optimal performance through methods like grid search.
The model's efficiency and scalability make it a strong choice for complex predictive tasks, outperforming the ensemble learning model in this case.</a:t>
            </a:r>
            <a:endParaRPr kumimoji="1" lang="zh-CN" altLang="en-US" dirty="0">
              <a:latin typeface="Times New Roman" panose="02020603050405020304" charset="0"/>
              <a:cs typeface="Times New Roman" panose="02020603050405020304" charset="0"/>
            </a:endParaRPr>
          </a:p>
        </p:txBody>
      </p:sp>
      <p:sp>
        <p:nvSpPr>
          <p:cNvPr id="321" name="标题 1"/>
          <p:cNvSpPr txBox="1"/>
          <p:nvPr/>
        </p:nvSpPr>
        <p:spPr>
          <a:xfrm>
            <a:off x="9832833" y="1789144"/>
            <a:ext cx="939420" cy="939418"/>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22" name="标题 1"/>
          <p:cNvSpPr txBox="1"/>
          <p:nvPr/>
        </p:nvSpPr>
        <p:spPr>
          <a:xfrm>
            <a:off x="10071563" y="2027874"/>
            <a:ext cx="461960" cy="461958"/>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323"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Best Model Selection</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324"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25"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pic>
        <p:nvPicPr>
          <p:cNvPr id="3" name="图片 2" descr="图表&#10;&#10;AI 生成的内容可能不正确。"/>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36569" y="1789144"/>
            <a:ext cx="5750900" cy="3801304"/>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327" name="标题 1"/>
          <p:cNvSpPr txBox="1"/>
          <p:nvPr/>
        </p:nvSpPr>
        <p:spPr>
          <a:xfrm>
            <a:off x="0" y="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328" name="标题 1"/>
          <p:cNvSpPr txBox="1"/>
          <p:nvPr/>
        </p:nvSpPr>
        <p:spPr>
          <a:xfrm rot="272307">
            <a:off x="183979" y="1925906"/>
            <a:ext cx="3305999" cy="4126308"/>
          </a:xfrm>
          <a:prstGeom prst="roundRect">
            <a:avLst>
              <a:gd name="adj" fmla="val 12669"/>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29" name="标题 1"/>
          <p:cNvSpPr txBox="1"/>
          <p:nvPr/>
        </p:nvSpPr>
        <p:spPr>
          <a:xfrm>
            <a:off x="292100" y="1925907"/>
            <a:ext cx="3305999" cy="4126306"/>
          </a:xfrm>
          <a:prstGeom prst="roundRect">
            <a:avLst>
              <a:gd name="adj" fmla="val 12669"/>
            </a:avLst>
          </a:prstGeom>
          <a:solidFill>
            <a:schemeClr val="bg1"/>
          </a:solidFill>
          <a:ln w="12700" cap="sq">
            <a:noFill/>
            <a:miter/>
          </a:ln>
          <a:effectLst>
            <a:outerShdw blurRad="127000" sx="102000" sy="102000" algn="ctr" rotWithShape="0">
              <a:schemeClr val="accent1">
                <a:alpha val="8000"/>
              </a:schemeClr>
            </a:outerShdw>
          </a:effectLst>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30" name="标题 1"/>
          <p:cNvSpPr txBox="1"/>
          <p:nvPr/>
        </p:nvSpPr>
        <p:spPr>
          <a:xfrm>
            <a:off x="292100" y="3429000"/>
            <a:ext cx="3089668" cy="2544658"/>
          </a:xfrm>
          <a:prstGeom prst="rect">
            <a:avLst/>
          </a:prstGeom>
          <a:noFill/>
          <a:ln>
            <a:noFill/>
          </a:ln>
        </p:spPr>
        <p:txBody>
          <a:bodyPr vert="horz" wrap="square" lIns="91440" tIns="45720" rIns="91440" bIns="45720" rtlCol="0" anchor="t"/>
          <a:lstStyle/>
          <a:p>
            <a:pPr algn="ctr">
              <a:lnSpc>
                <a:spcPct val="150000"/>
              </a:lnSpc>
            </a:pPr>
            <a:r>
              <a:rPr kumimoji="1" lang="en-US" altLang="zh-CN" sz="1250">
                <a:ln w="12700">
                  <a:noFill/>
                </a:ln>
                <a:solidFill>
                  <a:srgbClr val="262626">
                    <a:alpha val="100000"/>
                  </a:srgbClr>
                </a:solidFill>
                <a:latin typeface="Times New Roman" panose="02020603050405020304" charset="0"/>
                <a:ea typeface="Source Han Sans"/>
                <a:cs typeface="Times New Roman" panose="02020603050405020304" charset="0"/>
              </a:rPr>
              <a:t>Feature importance analysis reveals that Insulin is the most influential feature, followed by Diabetes Pedigree Function and Age.
Other features like BMI, Glucose, and Pregnancies have relatively lower importance but still contribute to the model's predictions.</a:t>
            </a:r>
            <a:endParaRPr kumimoji="1" lang="en-US" altLang="zh-CN" sz="1250">
              <a:ln w="12700">
                <a:noFill/>
              </a:ln>
              <a:solidFill>
                <a:srgbClr val="262626">
                  <a:alpha val="100000"/>
                </a:srgbClr>
              </a:solidFill>
              <a:latin typeface="Times New Roman" panose="02020603050405020304" charset="0"/>
              <a:ea typeface="Source Han Sans"/>
              <a:cs typeface="Times New Roman" panose="02020603050405020304" charset="0"/>
            </a:endParaRPr>
          </a:p>
        </p:txBody>
      </p:sp>
      <p:sp>
        <p:nvSpPr>
          <p:cNvPr id="331" name="标题 1"/>
          <p:cNvSpPr txBox="1"/>
          <p:nvPr/>
        </p:nvSpPr>
        <p:spPr>
          <a:xfrm>
            <a:off x="469146" y="2357104"/>
            <a:ext cx="3089668" cy="662845"/>
          </a:xfrm>
          <a:prstGeom prst="rect">
            <a:avLst/>
          </a:prstGeom>
          <a:noFill/>
          <a:ln>
            <a:noFill/>
          </a:ln>
        </p:spPr>
        <p:txBody>
          <a:bodyPr vert="horz" wrap="square" lIns="91440" tIns="45720" rIns="91440" bIns="45720" rtlCol="0" anchor="b"/>
          <a:lstStyle/>
          <a:p>
            <a:pPr algn="ctr">
              <a:lnSpc>
                <a:spcPct val="110000"/>
              </a:lnSpc>
            </a:pPr>
            <a:r>
              <a:rPr kumimoji="1" lang="en-US" altLang="zh-CN" sz="1600">
                <a:ln w="12700">
                  <a:noFill/>
                </a:ln>
                <a:solidFill>
                  <a:srgbClr val="262626">
                    <a:alpha val="100000"/>
                  </a:srgbClr>
                </a:solidFill>
                <a:latin typeface="Times New Roman" panose="02020603050405020304" charset="0"/>
                <a:ea typeface="Source Han Sans CN Bold"/>
                <a:cs typeface="Times New Roman" panose="02020603050405020304" charset="0"/>
              </a:rPr>
              <a:t>Identifying Key Features</a:t>
            </a:r>
            <a:endParaRPr kumimoji="1" lang="en-US" altLang="zh-CN" sz="16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332" name="标题 1"/>
          <p:cNvSpPr txBox="1"/>
          <p:nvPr/>
        </p:nvSpPr>
        <p:spPr>
          <a:xfrm>
            <a:off x="2895969" y="1594485"/>
            <a:ext cx="662845" cy="662845"/>
          </a:xfrm>
          <a:prstGeom prst="flowChartConnector">
            <a:avLst/>
          </a:prstGeom>
          <a:gradFill>
            <a:gsLst>
              <a:gs pos="0">
                <a:schemeClr val="accent1"/>
              </a:gs>
              <a:gs pos="49000">
                <a:schemeClr val="accent1">
                  <a:lumMod val="60000"/>
                  <a:lumOff val="40000"/>
                </a:schemeClr>
              </a:gs>
              <a:gs pos="100000">
                <a:schemeClr val="accent1">
                  <a:lumMod val="40000"/>
                  <a:lumOff val="6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33" name="标题 1"/>
          <p:cNvSpPr txBox="1"/>
          <p:nvPr/>
        </p:nvSpPr>
        <p:spPr>
          <a:xfrm>
            <a:off x="2616119" y="1695075"/>
            <a:ext cx="1222545" cy="461664"/>
          </a:xfrm>
          <a:prstGeom prst="rect">
            <a:avLst/>
          </a:prstGeom>
          <a:noFill/>
          <a:ln>
            <a:noFill/>
          </a:ln>
        </p:spPr>
        <p:txBody>
          <a:bodyPr vert="horz" wrap="square" lIns="91440" tIns="45720" rIns="91440" bIns="45720" rtlCol="0" anchor="t"/>
          <a:lstStyle/>
          <a:p>
            <a:pPr algn="ctr">
              <a:lnSpc>
                <a:spcPct val="110000"/>
              </a:lnSpc>
            </a:pPr>
            <a:r>
              <a:rPr kumimoji="1" lang="en-US" altLang="zh-CN" sz="2400">
                <a:ln w="12700">
                  <a:noFill/>
                </a:ln>
                <a:solidFill>
                  <a:srgbClr val="FFFFFF">
                    <a:alpha val="100000"/>
                  </a:srgbClr>
                </a:solidFill>
                <a:latin typeface="Times New Roman" panose="02020603050405020304" charset="0"/>
                <a:ea typeface="OPPOSans H"/>
                <a:cs typeface="Times New Roman" panose="02020603050405020304" charset="0"/>
              </a:rPr>
              <a:t>01</a:t>
            </a:r>
            <a:endParaRPr kumimoji="1" lang="en-US" altLang="zh-CN" sz="2400">
              <a:ln w="12700">
                <a:noFill/>
              </a:ln>
              <a:solidFill>
                <a:srgbClr val="FFFFFF">
                  <a:alpha val="100000"/>
                </a:srgbClr>
              </a:solidFill>
              <a:latin typeface="Times New Roman" panose="02020603050405020304" charset="0"/>
              <a:ea typeface="OPPOSans H"/>
              <a:cs typeface="Times New Roman" panose="02020603050405020304" charset="0"/>
            </a:endParaRPr>
          </a:p>
        </p:txBody>
      </p:sp>
      <p:sp>
        <p:nvSpPr>
          <p:cNvPr id="334" name="标题 1"/>
          <p:cNvSpPr txBox="1"/>
          <p:nvPr/>
        </p:nvSpPr>
        <p:spPr>
          <a:xfrm rot="272307">
            <a:off x="8709571" y="1925906"/>
            <a:ext cx="3305999" cy="4126306"/>
          </a:xfrm>
          <a:prstGeom prst="roundRect">
            <a:avLst>
              <a:gd name="adj" fmla="val 12669"/>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35" name="标题 1"/>
          <p:cNvSpPr txBox="1"/>
          <p:nvPr/>
        </p:nvSpPr>
        <p:spPr>
          <a:xfrm>
            <a:off x="8709571" y="1847352"/>
            <a:ext cx="3305999" cy="4126306"/>
          </a:xfrm>
          <a:prstGeom prst="roundRect">
            <a:avLst>
              <a:gd name="adj" fmla="val 12669"/>
            </a:avLst>
          </a:prstGeom>
          <a:solidFill>
            <a:schemeClr val="bg1"/>
          </a:solidFill>
          <a:ln w="12700" cap="sq">
            <a:noFill/>
            <a:miter/>
          </a:ln>
          <a:effectLst>
            <a:outerShdw blurRad="127000" sx="102000" sy="102000" algn="ctr" rotWithShape="0">
              <a:schemeClr val="accent2">
                <a:alpha val="8000"/>
              </a:schemeClr>
            </a:outerShdw>
          </a:effectLst>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36" name="标题 1"/>
          <p:cNvSpPr txBox="1"/>
          <p:nvPr/>
        </p:nvSpPr>
        <p:spPr>
          <a:xfrm>
            <a:off x="8709571" y="3153920"/>
            <a:ext cx="3089668" cy="2631815"/>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Times New Roman" panose="02020603050405020304" charset="0"/>
                <a:ea typeface="Source Han Sans"/>
                <a:cs typeface="Times New Roman" panose="02020603050405020304" charset="0"/>
              </a:rPr>
              <a:t>Focusing on important features like Insulin and Diabetes Pedigree Function can enhance model performance.
Removing low- importance features can simplify the model, improve interpretability, and reduce computational cost.</a:t>
            </a:r>
            <a:endParaRPr kumimoji="1" lang="en-US" altLang="zh-CN" sz="1400">
              <a:ln w="12700">
                <a:noFill/>
              </a:ln>
              <a:solidFill>
                <a:srgbClr val="262626">
                  <a:alpha val="100000"/>
                </a:srgbClr>
              </a:solidFill>
              <a:latin typeface="Times New Roman" panose="02020603050405020304" charset="0"/>
              <a:ea typeface="Source Han Sans"/>
              <a:cs typeface="Times New Roman" panose="02020603050405020304" charset="0"/>
            </a:endParaRPr>
          </a:p>
        </p:txBody>
      </p:sp>
      <p:sp>
        <p:nvSpPr>
          <p:cNvPr id="337" name="标题 1"/>
          <p:cNvSpPr txBox="1"/>
          <p:nvPr/>
        </p:nvSpPr>
        <p:spPr>
          <a:xfrm>
            <a:off x="8593901" y="2321526"/>
            <a:ext cx="3089668" cy="662845"/>
          </a:xfrm>
          <a:prstGeom prst="rect">
            <a:avLst/>
          </a:prstGeom>
          <a:noFill/>
          <a:ln>
            <a:noFill/>
          </a:ln>
        </p:spPr>
        <p:txBody>
          <a:bodyPr vert="horz" wrap="square" lIns="91440" tIns="45720" rIns="91440" bIns="45720" rtlCol="0" anchor="b"/>
          <a:lstStyle/>
          <a:p>
            <a:pPr algn="ctr">
              <a:lnSpc>
                <a:spcPct val="110000"/>
              </a:lnSpc>
            </a:pPr>
            <a:r>
              <a:rPr kumimoji="1" lang="en-US" altLang="zh-CN" sz="1600">
                <a:ln w="12700">
                  <a:noFill/>
                </a:ln>
                <a:solidFill>
                  <a:srgbClr val="262626">
                    <a:alpha val="100000"/>
                  </a:srgbClr>
                </a:solidFill>
                <a:latin typeface="Times New Roman" panose="02020603050405020304" charset="0"/>
                <a:ea typeface="Source Han Sans CN Bold"/>
                <a:cs typeface="Times New Roman" panose="02020603050405020304" charset="0"/>
              </a:rPr>
              <a:t>Implications for Model Optimization</a:t>
            </a:r>
            <a:endParaRPr kumimoji="1" lang="en-US" altLang="zh-CN" sz="16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338" name="标题 1"/>
          <p:cNvSpPr txBox="1"/>
          <p:nvPr/>
        </p:nvSpPr>
        <p:spPr>
          <a:xfrm>
            <a:off x="8709571" y="1594484"/>
            <a:ext cx="662845" cy="662845"/>
          </a:xfrm>
          <a:prstGeom prst="flowChartConnector">
            <a:avLst/>
          </a:prstGeom>
          <a:gradFill>
            <a:gsLst>
              <a:gs pos="0">
                <a:schemeClr val="accent2"/>
              </a:gs>
              <a:gs pos="49000">
                <a:schemeClr val="accent2">
                  <a:lumMod val="60000"/>
                  <a:lumOff val="40000"/>
                </a:schemeClr>
              </a:gs>
              <a:gs pos="100000">
                <a:schemeClr val="accent2">
                  <a:lumMod val="40000"/>
                  <a:lumOff val="6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39" name="标题 1"/>
          <p:cNvSpPr txBox="1"/>
          <p:nvPr/>
        </p:nvSpPr>
        <p:spPr>
          <a:xfrm>
            <a:off x="8286939" y="1695074"/>
            <a:ext cx="1222545" cy="461664"/>
          </a:xfrm>
          <a:prstGeom prst="rect">
            <a:avLst/>
          </a:prstGeom>
          <a:noFill/>
          <a:ln>
            <a:noFill/>
          </a:ln>
        </p:spPr>
        <p:txBody>
          <a:bodyPr vert="horz" wrap="square" lIns="91440" tIns="45720" rIns="91440" bIns="45720" rtlCol="0" anchor="t"/>
          <a:lstStyle/>
          <a:p>
            <a:pPr algn="ctr">
              <a:lnSpc>
                <a:spcPct val="110000"/>
              </a:lnSpc>
            </a:pPr>
            <a:r>
              <a:rPr kumimoji="1" lang="en-US" altLang="zh-CN" sz="2400">
                <a:ln w="12700">
                  <a:noFill/>
                </a:ln>
                <a:solidFill>
                  <a:srgbClr val="FFFFFF">
                    <a:alpha val="100000"/>
                  </a:srgbClr>
                </a:solidFill>
                <a:latin typeface="Times New Roman" panose="02020603050405020304" charset="0"/>
                <a:ea typeface="OPPOSans H"/>
                <a:cs typeface="Times New Roman" panose="02020603050405020304" charset="0"/>
              </a:rPr>
              <a:t>02</a:t>
            </a:r>
            <a:endParaRPr kumimoji="1" lang="en-US" altLang="zh-CN" sz="2400">
              <a:ln w="12700">
                <a:noFill/>
              </a:ln>
              <a:solidFill>
                <a:srgbClr val="FFFFFF">
                  <a:alpha val="100000"/>
                </a:srgbClr>
              </a:solidFill>
              <a:latin typeface="Times New Roman" panose="02020603050405020304" charset="0"/>
              <a:ea typeface="OPPOSans H"/>
              <a:cs typeface="Times New Roman" panose="02020603050405020304" charset="0"/>
            </a:endParaRPr>
          </a:p>
        </p:txBody>
      </p:sp>
      <p:sp>
        <p:nvSpPr>
          <p:cNvPr id="340" name="标题 1"/>
          <p:cNvSpPr txBox="1"/>
          <p:nvPr/>
        </p:nvSpPr>
        <p:spPr>
          <a:xfrm>
            <a:off x="8719560" y="3085524"/>
            <a:ext cx="510074" cy="68396"/>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41" name="标题 1"/>
          <p:cNvSpPr txBox="1"/>
          <p:nvPr/>
        </p:nvSpPr>
        <p:spPr>
          <a:xfrm>
            <a:off x="2972355" y="3119722"/>
            <a:ext cx="510074" cy="68396"/>
          </a:xfrm>
          <a:prstGeom prst="roundRect">
            <a:avLst>
              <a:gd name="adj" fmla="val 50000"/>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42"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Feature Importance Analysis</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343"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44"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pic>
        <p:nvPicPr>
          <p:cNvPr id="345" name="图片 344"/>
          <p:cNvPicPr>
            <a:picLocks noChangeAspect="1"/>
          </p:cNvPicPr>
          <p:nvPr/>
        </p:nvPicPr>
        <p:blipFill>
          <a:blip r:embed="rId1"/>
          <a:stretch>
            <a:fillRect/>
          </a:stretch>
        </p:blipFill>
        <p:spPr>
          <a:xfrm>
            <a:off x="4161724" y="2321526"/>
            <a:ext cx="4125215" cy="3082189"/>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47" name="图片 346"/>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348"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98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pic>
        <p:nvPicPr>
          <p:cNvPr id="349" name="图片 348"/>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350"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89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sp>
        <p:nvSpPr>
          <p:cNvPr id="351" name="标题 1"/>
          <p:cNvSpPr txBox="1"/>
          <p:nvPr/>
        </p:nvSpPr>
        <p:spPr>
          <a:xfrm rot="2137481">
            <a:off x="2072" y="5356355"/>
            <a:ext cx="2036224" cy="1314749"/>
          </a:xfrm>
          <a:custGeom>
            <a:avLst/>
            <a:gdLst>
              <a:gd name="connsiteX0" fmla="*/ 92521 w 2036224"/>
              <a:gd name="connsiteY0" fmla="*/ 35839 h 1314749"/>
              <a:gd name="connsiteX1" fmla="*/ 209849 w 2036224"/>
              <a:gd name="connsiteY1" fmla="*/ 0 h 1314749"/>
              <a:gd name="connsiteX2" fmla="*/ 383859 w 2036224"/>
              <a:gd name="connsiteY2" fmla="*/ 92520 h 1314749"/>
              <a:gd name="connsiteX3" fmla="*/ 392527 w 2036224"/>
              <a:gd name="connsiteY3" fmla="*/ 108490 h 1314749"/>
              <a:gd name="connsiteX4" fmla="*/ 401929 w 2036224"/>
              <a:gd name="connsiteY4" fmla="*/ 120885 h 1314749"/>
              <a:gd name="connsiteX5" fmla="*/ 476751 w 2036224"/>
              <a:gd name="connsiteY5" fmla="*/ 209797 h 1314749"/>
              <a:gd name="connsiteX6" fmla="*/ 2030065 w 2036224"/>
              <a:gd name="connsiteY6" fmla="*/ 966391 h 1314749"/>
              <a:gd name="connsiteX7" fmla="*/ 2036224 w 2036224"/>
              <a:gd name="connsiteY7" fmla="*/ 966470 h 1314749"/>
              <a:gd name="connsiteX8" fmla="*/ 1550196 w 2036224"/>
              <a:gd name="connsiteY8" fmla="*/ 1314749 h 1314749"/>
              <a:gd name="connsiteX9" fmla="*/ 1497652 w 2036224"/>
              <a:gd name="connsiteY9" fmla="*/ 1303885 h 1314749"/>
              <a:gd name="connsiteX10" fmla="*/ 163775 w 2036224"/>
              <a:gd name="connsiteY10" fmla="*/ 486988 h 1314749"/>
              <a:gd name="connsiteX11" fmla="*/ 75096 w 2036224"/>
              <a:gd name="connsiteY11" fmla="*/ 381609 h 1314749"/>
              <a:gd name="connsiteX12" fmla="*/ 42327 w 2036224"/>
              <a:gd name="connsiteY12" fmla="*/ 338409 h 1314749"/>
              <a:gd name="connsiteX13" fmla="*/ 43933 w 2036224"/>
              <a:gd name="connsiteY13" fmla="*/ 336987 h 1314749"/>
              <a:gd name="connsiteX14" fmla="*/ 35839 w 2036224"/>
              <a:gd name="connsiteY14" fmla="*/ 327177 h 1314749"/>
              <a:gd name="connsiteX15" fmla="*/ 0 w 2036224"/>
              <a:gd name="connsiteY15" fmla="*/ 209849 h 1314749"/>
              <a:gd name="connsiteX16" fmla="*/ 16492 w 2036224"/>
              <a:gd name="connsiteY16" fmla="*/ 128166 h 1314749"/>
              <a:gd name="connsiteX17" fmla="*/ 92521 w 2036224"/>
              <a:gd name="connsiteY17" fmla="*/ 35839 h 1314749"/>
            </a:gdLst>
            <a:ahLst/>
            <a:cxnLst/>
            <a:rect l="l" t="t" r="r" b="b"/>
            <a:pathLst>
              <a:path w="2036224" h="1314749">
                <a:moveTo>
                  <a:pt x="92521" y="35839"/>
                </a:moveTo>
                <a:cubicBezTo>
                  <a:pt x="126013" y="13212"/>
                  <a:pt x="166388" y="0"/>
                  <a:pt x="209849" y="0"/>
                </a:cubicBezTo>
                <a:cubicBezTo>
                  <a:pt x="282284" y="0"/>
                  <a:pt x="346147" y="36700"/>
                  <a:pt x="383859" y="92520"/>
                </a:cubicBezTo>
                <a:lnTo>
                  <a:pt x="392527" y="108490"/>
                </a:lnTo>
                <a:lnTo>
                  <a:pt x="401929" y="120885"/>
                </a:lnTo>
                <a:cubicBezTo>
                  <a:pt x="425979" y="150982"/>
                  <a:pt x="450920" y="180630"/>
                  <a:pt x="476751" y="209797"/>
                </a:cubicBezTo>
                <a:cubicBezTo>
                  <a:pt x="890058" y="676462"/>
                  <a:pt x="1453392" y="931423"/>
                  <a:pt x="2030065" y="966391"/>
                </a:cubicBezTo>
                <a:lnTo>
                  <a:pt x="2036224" y="966470"/>
                </a:lnTo>
                <a:lnTo>
                  <a:pt x="1550196" y="1314749"/>
                </a:lnTo>
                <a:lnTo>
                  <a:pt x="1497652" y="1303885"/>
                </a:lnTo>
                <a:cubicBezTo>
                  <a:pt x="998571" y="1175488"/>
                  <a:pt x="531163" y="901807"/>
                  <a:pt x="163775" y="486988"/>
                </a:cubicBezTo>
                <a:cubicBezTo>
                  <a:pt x="133159" y="452420"/>
                  <a:pt x="103600" y="417280"/>
                  <a:pt x="75096" y="381609"/>
                </a:cubicBezTo>
                <a:lnTo>
                  <a:pt x="42327" y="338409"/>
                </a:lnTo>
                <a:lnTo>
                  <a:pt x="43933" y="336987"/>
                </a:lnTo>
                <a:lnTo>
                  <a:pt x="35839" y="327177"/>
                </a:lnTo>
                <a:cubicBezTo>
                  <a:pt x="13212" y="293685"/>
                  <a:pt x="0" y="253309"/>
                  <a:pt x="0" y="209849"/>
                </a:cubicBezTo>
                <a:cubicBezTo>
                  <a:pt x="0" y="180874"/>
                  <a:pt x="5872" y="153272"/>
                  <a:pt x="16492" y="128166"/>
                </a:cubicBezTo>
                <a:cubicBezTo>
                  <a:pt x="32420" y="90507"/>
                  <a:pt x="59029" y="58466"/>
                  <a:pt x="92521" y="35839"/>
                </a:cubicBezTo>
                <a:close/>
              </a:path>
            </a:pathLst>
          </a:custGeom>
          <a:gradFill>
            <a:gsLst>
              <a:gs pos="12000">
                <a:schemeClr val="accent1">
                  <a:lumMod val="49000"/>
                  <a:lumOff val="51000"/>
                </a:schemeClr>
              </a:gs>
              <a:gs pos="79310">
                <a:schemeClr val="accent1">
                  <a:alpha val="72000"/>
                  <a:lumMod val="31000"/>
                  <a:lumOff val="69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52" name="标题 1"/>
          <p:cNvSpPr txBox="1"/>
          <p:nvPr/>
        </p:nvSpPr>
        <p:spPr>
          <a:xfrm rot="12289066">
            <a:off x="9881456" y="66356"/>
            <a:ext cx="1594711" cy="1075874"/>
          </a:xfrm>
          <a:custGeom>
            <a:avLst/>
            <a:gdLst>
              <a:gd name="connsiteX0" fmla="*/ 1594711 w 1594711"/>
              <a:gd name="connsiteY0" fmla="*/ 834987 h 1075874"/>
              <a:gd name="connsiteX1" fmla="*/ 1073809 w 1594711"/>
              <a:gd name="connsiteY1" fmla="*/ 1075874 h 1075874"/>
              <a:gd name="connsiteX2" fmla="*/ 900281 w 1594711"/>
              <a:gd name="connsiteY2" fmla="*/ 1003112 h 1075874"/>
              <a:gd name="connsiteX3" fmla="*/ 145744 w 1594711"/>
              <a:gd name="connsiteY3" fmla="*/ 433373 h 1075874"/>
              <a:gd name="connsiteX4" fmla="*/ 66828 w 1594711"/>
              <a:gd name="connsiteY4" fmla="*/ 339596 h 1075874"/>
              <a:gd name="connsiteX5" fmla="*/ 37667 w 1594711"/>
              <a:gd name="connsiteY5" fmla="*/ 301152 h 1075874"/>
              <a:gd name="connsiteX6" fmla="*/ 39097 w 1594711"/>
              <a:gd name="connsiteY6" fmla="*/ 299886 h 1075874"/>
              <a:gd name="connsiteX7" fmla="*/ 31893 w 1594711"/>
              <a:gd name="connsiteY7" fmla="*/ 291156 h 1075874"/>
              <a:gd name="connsiteX8" fmla="*/ 0 w 1594711"/>
              <a:gd name="connsiteY8" fmla="*/ 186745 h 1075874"/>
              <a:gd name="connsiteX9" fmla="*/ 14676 w 1594711"/>
              <a:gd name="connsiteY9" fmla="*/ 114055 h 1075874"/>
              <a:gd name="connsiteX10" fmla="*/ 186745 w 1594711"/>
              <a:gd name="connsiteY10" fmla="*/ 0 h 1075874"/>
              <a:gd name="connsiteX11" fmla="*/ 341597 w 1594711"/>
              <a:gd name="connsiteY11" fmla="*/ 82334 h 1075874"/>
              <a:gd name="connsiteX12" fmla="*/ 349312 w 1594711"/>
              <a:gd name="connsiteY12" fmla="*/ 96545 h 1075874"/>
              <a:gd name="connsiteX13" fmla="*/ 357678 w 1594711"/>
              <a:gd name="connsiteY13" fmla="*/ 107576 h 1075874"/>
              <a:gd name="connsiteX14" fmla="*/ 424263 w 1594711"/>
              <a:gd name="connsiteY14" fmla="*/ 186699 h 1075874"/>
              <a:gd name="connsiteX15" fmla="*/ 1425802 w 1594711"/>
              <a:gd name="connsiteY15" fmla="*/ 800065 h 1075874"/>
            </a:gdLst>
            <a:ahLst/>
            <a:cxnLst/>
            <a:rect l="l" t="t" r="r" b="b"/>
            <a:pathLst>
              <a:path w="1594711" h="1075874">
                <a:moveTo>
                  <a:pt x="1594711" y="834987"/>
                </a:moveTo>
                <a:lnTo>
                  <a:pt x="1073809" y="1075874"/>
                </a:lnTo>
                <a:lnTo>
                  <a:pt x="900281" y="1003112"/>
                </a:lnTo>
                <a:cubicBezTo>
                  <a:pt x="621223" y="869750"/>
                  <a:pt x="363704" y="679472"/>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53" name="标题 1"/>
          <p:cNvSpPr txBox="1"/>
          <p:nvPr/>
        </p:nvSpPr>
        <p:spPr>
          <a:xfrm>
            <a:off x="9032553" y="1711122"/>
            <a:ext cx="762996" cy="762996"/>
          </a:xfrm>
          <a:prstGeom prst="ellipse">
            <a:avLst/>
          </a:prstGeom>
          <a:solidFill>
            <a:schemeClr val="accent1">
              <a:lumMod val="40000"/>
              <a:lumOff val="6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54" name="标题 1"/>
          <p:cNvSpPr txBox="1"/>
          <p:nvPr/>
        </p:nvSpPr>
        <p:spPr>
          <a:xfrm>
            <a:off x="1694525" y="0"/>
            <a:ext cx="8802950" cy="6858000"/>
          </a:xfrm>
          <a:custGeom>
            <a:avLst/>
            <a:gdLst>
              <a:gd name="connsiteX0" fmla="*/ 6417046 w 8802950"/>
              <a:gd name="connsiteY0" fmla="*/ 0 h 6858000"/>
              <a:gd name="connsiteX1" fmla="*/ 6728294 w 8802950"/>
              <a:gd name="connsiteY1" fmla="*/ 0 h 6858000"/>
              <a:gd name="connsiteX2" fmla="*/ 6862382 w 8802950"/>
              <a:gd name="connsiteY2" fmla="*/ 85962 h 6858000"/>
              <a:gd name="connsiteX3" fmla="*/ 8802950 w 8802950"/>
              <a:gd name="connsiteY3" fmla="*/ 3735734 h 6858000"/>
              <a:gd name="connsiteX4" fmla="*/ 7513788 w 8802950"/>
              <a:gd name="connsiteY4" fmla="*/ 6848047 h 6858000"/>
              <a:gd name="connsiteX5" fmla="*/ 7503349 w 8802950"/>
              <a:gd name="connsiteY5" fmla="*/ 6858000 h 6858000"/>
              <a:gd name="connsiteX6" fmla="*/ 7269214 w 8802950"/>
              <a:gd name="connsiteY6" fmla="*/ 6858000 h 6858000"/>
              <a:gd name="connsiteX7" fmla="*/ 7402553 w 8802950"/>
              <a:gd name="connsiteY7" fmla="*/ 6736813 h 6858000"/>
              <a:gd name="connsiteX8" fmla="*/ 8645641 w 8802950"/>
              <a:gd name="connsiteY8" fmla="*/ 3735734 h 6858000"/>
              <a:gd name="connsiteX9" fmla="*/ 6424497 w 8802950"/>
              <a:gd name="connsiteY9" fmla="*/ 3816 h 6858000"/>
              <a:gd name="connsiteX10" fmla="*/ 2074656 w 8802950"/>
              <a:gd name="connsiteY10" fmla="*/ 0 h 6858000"/>
              <a:gd name="connsiteX11" fmla="*/ 2385904 w 8802950"/>
              <a:gd name="connsiteY11" fmla="*/ 0 h 6858000"/>
              <a:gd name="connsiteX12" fmla="*/ 2378454 w 8802950"/>
              <a:gd name="connsiteY12" fmla="*/ 3816 h 6858000"/>
              <a:gd name="connsiteX13" fmla="*/ 157309 w 8802950"/>
              <a:gd name="connsiteY13" fmla="*/ 3735734 h 6858000"/>
              <a:gd name="connsiteX14" fmla="*/ 1400397 w 8802950"/>
              <a:gd name="connsiteY14" fmla="*/ 6736813 h 6858000"/>
              <a:gd name="connsiteX15" fmla="*/ 1533737 w 8802950"/>
              <a:gd name="connsiteY15" fmla="*/ 6858000 h 6858000"/>
              <a:gd name="connsiteX16" fmla="*/ 1299602 w 8802950"/>
              <a:gd name="connsiteY16" fmla="*/ 6858000 h 6858000"/>
              <a:gd name="connsiteX17" fmla="*/ 1289162 w 8802950"/>
              <a:gd name="connsiteY17" fmla="*/ 6848047 h 6858000"/>
              <a:gd name="connsiteX18" fmla="*/ 0 w 8802950"/>
              <a:gd name="connsiteY18" fmla="*/ 3735734 h 6858000"/>
              <a:gd name="connsiteX19" fmla="*/ 1940568 w 8802950"/>
              <a:gd name="connsiteY19" fmla="*/ 85962 h 6858000"/>
            </a:gdLst>
            <a:ahLst/>
            <a:cxnLst/>
            <a:rect l="l" t="t" r="r" b="b"/>
            <a:pathLst>
              <a:path w="8802950" h="6858000">
                <a:moveTo>
                  <a:pt x="6417046" y="0"/>
                </a:moveTo>
                <a:lnTo>
                  <a:pt x="6728294" y="0"/>
                </a:lnTo>
                <a:lnTo>
                  <a:pt x="6862382" y="85962"/>
                </a:lnTo>
                <a:cubicBezTo>
                  <a:pt x="8033182" y="876939"/>
                  <a:pt x="8802950" y="2216442"/>
                  <a:pt x="8802950" y="3735734"/>
                </a:cubicBezTo>
                <a:cubicBezTo>
                  <a:pt x="8802950" y="4951168"/>
                  <a:pt x="8310298" y="6051537"/>
                  <a:pt x="7513788" y="6848047"/>
                </a:cubicBezTo>
                <a:lnTo>
                  <a:pt x="7503349" y="6858000"/>
                </a:lnTo>
                <a:lnTo>
                  <a:pt x="7269214" y="6858000"/>
                </a:lnTo>
                <a:lnTo>
                  <a:pt x="7402553" y="6736813"/>
                </a:lnTo>
                <a:cubicBezTo>
                  <a:pt x="8170597" y="5968770"/>
                  <a:pt x="8645641" y="4907728"/>
                  <a:pt x="8645641" y="3735734"/>
                </a:cubicBezTo>
                <a:cubicBezTo>
                  <a:pt x="8645641" y="2124242"/>
                  <a:pt x="7747510" y="722520"/>
                  <a:pt x="6424497" y="3816"/>
                </a:cubicBezTo>
                <a:close/>
                <a:moveTo>
                  <a:pt x="2074656" y="0"/>
                </a:moveTo>
                <a:lnTo>
                  <a:pt x="2385904" y="0"/>
                </a:lnTo>
                <a:lnTo>
                  <a:pt x="2378454" y="3816"/>
                </a:lnTo>
                <a:cubicBezTo>
                  <a:pt x="1055440" y="722520"/>
                  <a:pt x="157309" y="2124242"/>
                  <a:pt x="157309" y="3735734"/>
                </a:cubicBezTo>
                <a:cubicBezTo>
                  <a:pt x="157309" y="4907728"/>
                  <a:pt x="632354" y="5968770"/>
                  <a:pt x="1400397" y="6736813"/>
                </a:cubicBezTo>
                <a:lnTo>
                  <a:pt x="1533737" y="6858000"/>
                </a:lnTo>
                <a:lnTo>
                  <a:pt x="1299602" y="6858000"/>
                </a:lnTo>
                <a:lnTo>
                  <a:pt x="1289162" y="6848047"/>
                </a:lnTo>
                <a:cubicBezTo>
                  <a:pt x="492652" y="6051537"/>
                  <a:pt x="0" y="4951168"/>
                  <a:pt x="0" y="3735734"/>
                </a:cubicBezTo>
                <a:cubicBezTo>
                  <a:pt x="0" y="2216442"/>
                  <a:pt x="769769" y="876939"/>
                  <a:pt x="1940568" y="8596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55" name="标题 1"/>
          <p:cNvSpPr txBox="1"/>
          <p:nvPr/>
        </p:nvSpPr>
        <p:spPr>
          <a:xfrm>
            <a:off x="1066322" y="0"/>
            <a:ext cx="10059356" cy="6858000"/>
          </a:xfrm>
          <a:custGeom>
            <a:avLst/>
            <a:gdLst>
              <a:gd name="connsiteX0" fmla="*/ 7575640 w 10059356"/>
              <a:gd name="connsiteY0" fmla="*/ 0 h 6858000"/>
              <a:gd name="connsiteX1" fmla="*/ 8372344 w 10059356"/>
              <a:gd name="connsiteY1" fmla="*/ 0 h 6858000"/>
              <a:gd name="connsiteX2" fmla="*/ 8411520 w 10059356"/>
              <a:gd name="connsiteY2" fmla="*/ 33935 h 6858000"/>
              <a:gd name="connsiteX3" fmla="*/ 10059356 w 10059356"/>
              <a:gd name="connsiteY3" fmla="*/ 3756994 h 6858000"/>
              <a:gd name="connsiteX4" fmla="*/ 9060137 w 10059356"/>
              <a:gd name="connsiteY4" fmla="*/ 6766331 h 6858000"/>
              <a:gd name="connsiteX5" fmla="*/ 8988099 w 10059356"/>
              <a:gd name="connsiteY5" fmla="*/ 6858000 h 6858000"/>
              <a:gd name="connsiteX6" fmla="*/ 8336782 w 10059356"/>
              <a:gd name="connsiteY6" fmla="*/ 6858000 h 6858000"/>
              <a:gd name="connsiteX7" fmla="*/ 8531555 w 10059356"/>
              <a:gd name="connsiteY7" fmla="*/ 6643696 h 6858000"/>
              <a:gd name="connsiteX8" fmla="*/ 9567854 w 10059356"/>
              <a:gd name="connsiteY8" fmla="*/ 3756994 h 6858000"/>
              <a:gd name="connsiteX9" fmla="*/ 7744941 w 10059356"/>
              <a:gd name="connsiteY9" fmla="*/ 120392 h 6858000"/>
              <a:gd name="connsiteX10" fmla="*/ 1687013 w 10059356"/>
              <a:gd name="connsiteY10" fmla="*/ 0 h 6858000"/>
              <a:gd name="connsiteX11" fmla="*/ 2483714 w 10059356"/>
              <a:gd name="connsiteY11" fmla="*/ 0 h 6858000"/>
              <a:gd name="connsiteX12" fmla="*/ 2314414 w 10059356"/>
              <a:gd name="connsiteY12" fmla="*/ 120392 h 6858000"/>
              <a:gd name="connsiteX13" fmla="*/ 491500 w 10059356"/>
              <a:gd name="connsiteY13" fmla="*/ 3756994 h 6858000"/>
              <a:gd name="connsiteX14" fmla="*/ 1527799 w 10059356"/>
              <a:gd name="connsiteY14" fmla="*/ 6643696 h 6858000"/>
              <a:gd name="connsiteX15" fmla="*/ 1722572 w 10059356"/>
              <a:gd name="connsiteY15" fmla="*/ 6858000 h 6858000"/>
              <a:gd name="connsiteX16" fmla="*/ 1071257 w 10059356"/>
              <a:gd name="connsiteY16" fmla="*/ 6858000 h 6858000"/>
              <a:gd name="connsiteX17" fmla="*/ 999219 w 10059356"/>
              <a:gd name="connsiteY17" fmla="*/ 6766331 h 6858000"/>
              <a:gd name="connsiteX18" fmla="*/ 0 w 10059356"/>
              <a:gd name="connsiteY18" fmla="*/ 3756994 h 6858000"/>
              <a:gd name="connsiteX19" fmla="*/ 1647836 w 10059356"/>
              <a:gd name="connsiteY19" fmla="*/ 33935 h 6858000"/>
            </a:gdLst>
            <a:ahLst/>
            <a:cxnLst/>
            <a:rect l="l" t="t" r="r" b="b"/>
            <a:pathLst>
              <a:path w="10059356" h="6858000">
                <a:moveTo>
                  <a:pt x="7575640" y="0"/>
                </a:moveTo>
                <a:lnTo>
                  <a:pt x="8372344" y="0"/>
                </a:lnTo>
                <a:lnTo>
                  <a:pt x="8411520" y="33935"/>
                </a:lnTo>
                <a:cubicBezTo>
                  <a:pt x="9423820" y="954004"/>
                  <a:pt x="10059356" y="2281281"/>
                  <a:pt x="10059356" y="3756994"/>
                </a:cubicBezTo>
                <a:cubicBezTo>
                  <a:pt x="10059356" y="4885481"/>
                  <a:pt x="9687710" y="5927166"/>
                  <a:pt x="9060137" y="6766331"/>
                </a:cubicBezTo>
                <a:lnTo>
                  <a:pt x="8988099" y="6858000"/>
                </a:lnTo>
                <a:lnTo>
                  <a:pt x="8336782" y="6858000"/>
                </a:lnTo>
                <a:lnTo>
                  <a:pt x="8531555" y="6643696"/>
                </a:lnTo>
                <a:cubicBezTo>
                  <a:pt x="9178953" y="5859232"/>
                  <a:pt x="9567854" y="4853529"/>
                  <a:pt x="9567854" y="3756994"/>
                </a:cubicBezTo>
                <a:cubicBezTo>
                  <a:pt x="9567854" y="2268839"/>
                  <a:pt x="8851561" y="947984"/>
                  <a:pt x="7744941" y="120392"/>
                </a:cubicBezTo>
                <a:close/>
                <a:moveTo>
                  <a:pt x="1687013" y="0"/>
                </a:moveTo>
                <a:lnTo>
                  <a:pt x="2483714" y="0"/>
                </a:lnTo>
                <a:lnTo>
                  <a:pt x="2314414" y="120392"/>
                </a:lnTo>
                <a:cubicBezTo>
                  <a:pt x="1207793" y="947984"/>
                  <a:pt x="491500" y="2268839"/>
                  <a:pt x="491500" y="3756994"/>
                </a:cubicBezTo>
                <a:cubicBezTo>
                  <a:pt x="491500" y="4853529"/>
                  <a:pt x="880402" y="5859232"/>
                  <a:pt x="1527799" y="6643696"/>
                </a:cubicBezTo>
                <a:lnTo>
                  <a:pt x="1722572" y="6858000"/>
                </a:lnTo>
                <a:lnTo>
                  <a:pt x="1071257" y="6858000"/>
                </a:lnTo>
                <a:lnTo>
                  <a:pt x="999219" y="6766331"/>
                </a:lnTo>
                <a:cubicBezTo>
                  <a:pt x="371646" y="5927166"/>
                  <a:pt x="0" y="4885481"/>
                  <a:pt x="0" y="3756994"/>
                </a:cubicBezTo>
                <a:cubicBezTo>
                  <a:pt x="0" y="2281281"/>
                  <a:pt x="635536" y="954004"/>
                  <a:pt x="1647836" y="33935"/>
                </a:cubicBezTo>
                <a:close/>
              </a:path>
            </a:pathLst>
          </a:custGeom>
          <a:solidFill>
            <a:schemeClr val="accent1">
              <a:alpha val="71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56" name="标题 1"/>
          <p:cNvSpPr txBox="1"/>
          <p:nvPr/>
        </p:nvSpPr>
        <p:spPr>
          <a:xfrm>
            <a:off x="2748381" y="3005299"/>
            <a:ext cx="6695239" cy="2020760"/>
          </a:xfrm>
          <a:prstGeom prst="rect">
            <a:avLst/>
          </a:prstGeom>
          <a:noFill/>
          <a:ln>
            <a:noFill/>
          </a:ln>
        </p:spPr>
        <p:txBody>
          <a:bodyPr vert="horz" wrap="square" lIns="0" tIns="0" rIns="0" bIns="0" rtlCol="0" anchor="t"/>
          <a:lstStyle/>
          <a:p>
            <a:pPr algn="ctr">
              <a:lnSpc>
                <a:spcPct val="130000"/>
              </a:lnSpc>
            </a:pPr>
            <a:r>
              <a:rPr kumimoji="1" lang="en-US" altLang="zh-CN" sz="5400">
                <a:ln w="12700">
                  <a:noFill/>
                </a:ln>
                <a:solidFill>
                  <a:srgbClr val="000000">
                    <a:alpha val="100000"/>
                  </a:srgbClr>
                </a:solidFill>
                <a:latin typeface="Times New Roman" panose="02020603050405020304" charset="0"/>
                <a:ea typeface="Source Han Sans CN Bold"/>
                <a:cs typeface="Times New Roman" panose="02020603050405020304" charset="0"/>
              </a:rPr>
              <a:t>Front-End Implementation</a:t>
            </a:r>
            <a:endParaRPr kumimoji="1" lang="en-US" altLang="zh-CN" sz="54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357" name="标题 1"/>
          <p:cNvSpPr txBox="1"/>
          <p:nvPr/>
        </p:nvSpPr>
        <p:spPr>
          <a:xfrm>
            <a:off x="2363360" y="5024652"/>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58" name="标题 1"/>
          <p:cNvSpPr txBox="1"/>
          <p:nvPr/>
        </p:nvSpPr>
        <p:spPr>
          <a:xfrm>
            <a:off x="11102007" y="5362425"/>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59" name="标题 1"/>
          <p:cNvSpPr txBox="1"/>
          <p:nvPr/>
        </p:nvSpPr>
        <p:spPr>
          <a:xfrm>
            <a:off x="10959625" y="6206799"/>
            <a:ext cx="327993" cy="327993"/>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60" name="标题 1"/>
          <p:cNvSpPr txBox="1"/>
          <p:nvPr/>
        </p:nvSpPr>
        <p:spPr>
          <a:xfrm>
            <a:off x="3429874" y="5925442"/>
            <a:ext cx="417316" cy="417316"/>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61" name="标题 1"/>
          <p:cNvSpPr txBox="1"/>
          <p:nvPr/>
        </p:nvSpPr>
        <p:spPr>
          <a:xfrm>
            <a:off x="9369435" y="1595629"/>
            <a:ext cx="359868" cy="359868"/>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62" name="标题 1"/>
          <p:cNvSpPr txBox="1"/>
          <p:nvPr/>
        </p:nvSpPr>
        <p:spPr>
          <a:xfrm>
            <a:off x="832720" y="5962054"/>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63" name="标题 1"/>
          <p:cNvSpPr txBox="1"/>
          <p:nvPr/>
        </p:nvSpPr>
        <p:spPr>
          <a:xfrm>
            <a:off x="11339857" y="330540"/>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64" name="标题 1"/>
          <p:cNvSpPr txBox="1"/>
          <p:nvPr/>
        </p:nvSpPr>
        <p:spPr>
          <a:xfrm>
            <a:off x="2765980" y="1176990"/>
            <a:ext cx="460635" cy="460635"/>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65" name="标题 1"/>
          <p:cNvSpPr txBox="1"/>
          <p:nvPr/>
        </p:nvSpPr>
        <p:spPr>
          <a:xfrm>
            <a:off x="2524996" y="1536430"/>
            <a:ext cx="291676" cy="291676"/>
          </a:xfrm>
          <a:prstGeom prst="ellipse">
            <a:avLst/>
          </a:prstGeom>
          <a:solidFill>
            <a:schemeClr val="accent1">
              <a:lumMod val="60000"/>
              <a:lumOff val="4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66" name="标题 1"/>
          <p:cNvSpPr txBox="1"/>
          <p:nvPr/>
        </p:nvSpPr>
        <p:spPr>
          <a:xfrm rot="5229284">
            <a:off x="-351935" y="642103"/>
            <a:ext cx="1433357" cy="801627"/>
          </a:xfrm>
          <a:custGeom>
            <a:avLst/>
            <a:gdLst>
              <a:gd name="connsiteX0" fmla="*/ 0 w 1433357"/>
              <a:gd name="connsiteY0" fmla="*/ 186745 h 801627"/>
              <a:gd name="connsiteX1" fmla="*/ 14676 w 1433357"/>
              <a:gd name="connsiteY1" fmla="*/ 114055 h 801627"/>
              <a:gd name="connsiteX2" fmla="*/ 186745 w 1433357"/>
              <a:gd name="connsiteY2" fmla="*/ 0 h 801627"/>
              <a:gd name="connsiteX3" fmla="*/ 341597 w 1433357"/>
              <a:gd name="connsiteY3" fmla="*/ 82334 h 801627"/>
              <a:gd name="connsiteX4" fmla="*/ 349312 w 1433357"/>
              <a:gd name="connsiteY4" fmla="*/ 96545 h 801627"/>
              <a:gd name="connsiteX5" fmla="*/ 357678 w 1433357"/>
              <a:gd name="connsiteY5" fmla="*/ 107576 h 801627"/>
              <a:gd name="connsiteX6" fmla="*/ 424263 w 1433357"/>
              <a:gd name="connsiteY6" fmla="*/ 186699 h 801627"/>
              <a:gd name="connsiteX7" fmla="*/ 1425802 w 1433357"/>
              <a:gd name="connsiteY7" fmla="*/ 800065 h 801627"/>
              <a:gd name="connsiteX8" fmla="*/ 1433357 w 1433357"/>
              <a:gd name="connsiteY8" fmla="*/ 801627 h 801627"/>
              <a:gd name="connsiteX9" fmla="*/ 493366 w 1433357"/>
              <a:gd name="connsiteY9" fmla="*/ 754909 h 801627"/>
              <a:gd name="connsiteX10" fmla="*/ 316350 w 1433357"/>
              <a:gd name="connsiteY10" fmla="*/ 607464 h 801627"/>
              <a:gd name="connsiteX11" fmla="*/ 145744 w 1433357"/>
              <a:gd name="connsiteY11" fmla="*/ 433373 h 801627"/>
              <a:gd name="connsiteX12" fmla="*/ 66828 w 1433357"/>
              <a:gd name="connsiteY12" fmla="*/ 339596 h 801627"/>
              <a:gd name="connsiteX13" fmla="*/ 37667 w 1433357"/>
              <a:gd name="connsiteY13" fmla="*/ 301152 h 801627"/>
              <a:gd name="connsiteX14" fmla="*/ 39097 w 1433357"/>
              <a:gd name="connsiteY14" fmla="*/ 299886 h 801627"/>
              <a:gd name="connsiteX15" fmla="*/ 31893 w 1433357"/>
              <a:gd name="connsiteY15" fmla="*/ 291156 h 801627"/>
              <a:gd name="connsiteX16" fmla="*/ 0 w 1433357"/>
              <a:gd name="connsiteY16" fmla="*/ 186745 h 801627"/>
            </a:gdLst>
            <a:ahLst/>
            <a:cxnLst/>
            <a:rect l="l" t="t" r="r" b="b"/>
            <a:pathLst>
              <a:path w="1433357" h="801627">
                <a:moveTo>
                  <a:pt x="0" y="186745"/>
                </a:move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lnTo>
                  <a:pt x="1433357" y="801627"/>
                </a:lnTo>
                <a:lnTo>
                  <a:pt x="493366" y="754909"/>
                </a:lnTo>
                <a:lnTo>
                  <a:pt x="316350" y="607464"/>
                </a:lnTo>
                <a:cubicBezTo>
                  <a:pt x="257197" y="552934"/>
                  <a:pt x="200234" y="494898"/>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67" name="标题 1"/>
          <p:cNvSpPr txBox="1"/>
          <p:nvPr/>
        </p:nvSpPr>
        <p:spPr>
          <a:xfrm>
            <a:off x="4090287" y="2034853"/>
            <a:ext cx="2144383" cy="885766"/>
          </a:xfrm>
          <a:prstGeom prst="rect">
            <a:avLst/>
          </a:prstGeom>
          <a:noFill/>
          <a:ln>
            <a:noFill/>
          </a:ln>
        </p:spPr>
        <p:txBody>
          <a:bodyPr vert="horz" wrap="square" lIns="0" tIns="0" rIns="0" bIns="0" rtlCol="0" anchor="b"/>
          <a:lstStyle/>
          <a:p>
            <a:pPr algn="r">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PART</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
        <p:nvSpPr>
          <p:cNvPr id="368" name="标题 1"/>
          <p:cNvSpPr txBox="1"/>
          <p:nvPr/>
        </p:nvSpPr>
        <p:spPr>
          <a:xfrm>
            <a:off x="6592187" y="1120453"/>
            <a:ext cx="1522083" cy="1800166"/>
          </a:xfrm>
          <a:prstGeom prst="rect">
            <a:avLst/>
          </a:prstGeom>
          <a:noFill/>
          <a:ln>
            <a:noFill/>
          </a:ln>
        </p:spPr>
        <p:txBody>
          <a:bodyPr vert="horz" wrap="square" lIns="0" tIns="0" rIns="0" bIns="0" rtlCol="0" anchor="b"/>
          <a:lstStyle/>
          <a:p>
            <a:pPr algn="l">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08</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370"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371" name="标题 1"/>
          <p:cNvSpPr txBox="1"/>
          <p:nvPr/>
        </p:nvSpPr>
        <p:spPr>
          <a:xfrm>
            <a:off x="6343178" y="114016"/>
            <a:ext cx="5912322" cy="6858283"/>
          </a:xfrm>
          <a:custGeom>
            <a:avLst/>
            <a:gdLst>
              <a:gd name="connsiteX0" fmla="*/ 2672080 w 3413760"/>
              <a:gd name="connsiteY0" fmla="*/ 0 h 3792010"/>
              <a:gd name="connsiteX1" fmla="*/ 3086210 w 3413760"/>
              <a:gd name="connsiteY1" fmla="*/ 0 h 3792010"/>
              <a:gd name="connsiteX2" fmla="*/ 3413760 w 3413760"/>
              <a:gd name="connsiteY2" fmla="*/ 327550 h 3792010"/>
              <a:gd name="connsiteX3" fmla="*/ 3413760 w 3413760"/>
              <a:gd name="connsiteY3" fmla="*/ 3464460 h 3792010"/>
              <a:gd name="connsiteX4" fmla="*/ 3086210 w 3413760"/>
              <a:gd name="connsiteY4" fmla="*/ 3792010 h 3792010"/>
              <a:gd name="connsiteX5" fmla="*/ 327550 w 3413760"/>
              <a:gd name="connsiteY5" fmla="*/ 3792010 h 3792010"/>
              <a:gd name="connsiteX6" fmla="*/ 0 w 3413760"/>
              <a:gd name="connsiteY6" fmla="*/ 3464460 h 3792010"/>
              <a:gd name="connsiteX7" fmla="*/ 0 w 3413760"/>
              <a:gd name="connsiteY7" fmla="*/ 327550 h 3792010"/>
              <a:gd name="connsiteX8" fmla="*/ 327550 w 3413760"/>
              <a:gd name="connsiteY8" fmla="*/ 0 h 3792010"/>
              <a:gd name="connsiteX9" fmla="*/ 741680 w 3413760"/>
              <a:gd name="connsiteY9" fmla="*/ 0 h 3792010"/>
              <a:gd name="connsiteX10" fmla="*/ 741680 w 3413760"/>
              <a:gd name="connsiteY10" fmla="*/ 0 h 3792010"/>
              <a:gd name="connsiteX11" fmla="*/ 741680 w 3413760"/>
              <a:gd name="connsiteY11" fmla="*/ 0 h 3792010"/>
              <a:gd name="connsiteX12" fmla="*/ 833120 w 3413760"/>
              <a:gd name="connsiteY12" fmla="*/ 619760 h 3792010"/>
            </a:gdLst>
            <a:ahLst/>
            <a:cxnLst/>
            <a:rect l="l" t="t" r="r" b="b"/>
            <a:pathLst>
              <a:path w="3413760" h="3792010">
                <a:moveTo>
                  <a:pt x="2672080" y="0"/>
                </a:moveTo>
                <a:lnTo>
                  <a:pt x="3086210" y="0"/>
                </a:lnTo>
                <a:cubicBezTo>
                  <a:pt x="3267111" y="0"/>
                  <a:pt x="3413760" y="146649"/>
                  <a:pt x="3413760" y="327550"/>
                </a:cubicBezTo>
                <a:lnTo>
                  <a:pt x="3413760" y="3464460"/>
                </a:lnTo>
                <a:cubicBezTo>
                  <a:pt x="3413760" y="3645361"/>
                  <a:pt x="3267111" y="3792010"/>
                  <a:pt x="3086210" y="3792010"/>
                </a:cubicBezTo>
                <a:lnTo>
                  <a:pt x="327550" y="3792010"/>
                </a:lnTo>
                <a:cubicBezTo>
                  <a:pt x="146649" y="3792010"/>
                  <a:pt x="0" y="3645361"/>
                  <a:pt x="0" y="3464460"/>
                </a:cubicBezTo>
                <a:lnTo>
                  <a:pt x="0" y="327550"/>
                </a:lnTo>
                <a:cubicBezTo>
                  <a:pt x="0" y="146649"/>
                  <a:pt x="146649" y="0"/>
                  <a:pt x="327550" y="0"/>
                </a:cubicBezTo>
                <a:lnTo>
                  <a:pt x="741680" y="0"/>
                </a:lnTo>
              </a:path>
            </a:pathLst>
          </a:custGeom>
          <a:noFill/>
          <a:ln w="127000" cap="rnd">
            <a:solidFill>
              <a:schemeClr val="accent2"/>
            </a:solidFill>
            <a:round/>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72" name="标题 1"/>
          <p:cNvSpPr txBox="1"/>
          <p:nvPr/>
        </p:nvSpPr>
        <p:spPr>
          <a:xfrm>
            <a:off x="196850" y="874540"/>
            <a:ext cx="5614561" cy="5983460"/>
          </a:xfrm>
          <a:custGeom>
            <a:avLst/>
            <a:gdLst>
              <a:gd name="connsiteX0" fmla="*/ 2672080 w 3413760"/>
              <a:gd name="connsiteY0" fmla="*/ 0 h 3792010"/>
              <a:gd name="connsiteX1" fmla="*/ 3086210 w 3413760"/>
              <a:gd name="connsiteY1" fmla="*/ 0 h 3792010"/>
              <a:gd name="connsiteX2" fmla="*/ 3413760 w 3413760"/>
              <a:gd name="connsiteY2" fmla="*/ 327550 h 3792010"/>
              <a:gd name="connsiteX3" fmla="*/ 3413760 w 3413760"/>
              <a:gd name="connsiteY3" fmla="*/ 3464460 h 3792010"/>
              <a:gd name="connsiteX4" fmla="*/ 3086210 w 3413760"/>
              <a:gd name="connsiteY4" fmla="*/ 3792010 h 3792010"/>
              <a:gd name="connsiteX5" fmla="*/ 327550 w 3413760"/>
              <a:gd name="connsiteY5" fmla="*/ 3792010 h 3792010"/>
              <a:gd name="connsiteX6" fmla="*/ 0 w 3413760"/>
              <a:gd name="connsiteY6" fmla="*/ 3464460 h 3792010"/>
              <a:gd name="connsiteX7" fmla="*/ 0 w 3413760"/>
              <a:gd name="connsiteY7" fmla="*/ 327550 h 3792010"/>
              <a:gd name="connsiteX8" fmla="*/ 327550 w 3413760"/>
              <a:gd name="connsiteY8" fmla="*/ 0 h 3792010"/>
              <a:gd name="connsiteX9" fmla="*/ 741680 w 3413760"/>
              <a:gd name="connsiteY9" fmla="*/ 0 h 3792010"/>
              <a:gd name="connsiteX10" fmla="*/ 741680 w 3413760"/>
              <a:gd name="connsiteY10" fmla="*/ 0 h 3792010"/>
              <a:gd name="connsiteX11" fmla="*/ 741680 w 3413760"/>
              <a:gd name="connsiteY11" fmla="*/ 0 h 3792010"/>
              <a:gd name="connsiteX12" fmla="*/ 833120 w 3413760"/>
              <a:gd name="connsiteY12" fmla="*/ 619760 h 3792010"/>
            </a:gdLst>
            <a:ahLst/>
            <a:cxnLst/>
            <a:rect l="l" t="t" r="r" b="b"/>
            <a:pathLst>
              <a:path w="3413760" h="3792010">
                <a:moveTo>
                  <a:pt x="2672080" y="0"/>
                </a:moveTo>
                <a:lnTo>
                  <a:pt x="3086210" y="0"/>
                </a:lnTo>
                <a:cubicBezTo>
                  <a:pt x="3267111" y="0"/>
                  <a:pt x="3413760" y="146649"/>
                  <a:pt x="3413760" y="327550"/>
                </a:cubicBezTo>
                <a:lnTo>
                  <a:pt x="3413760" y="3464460"/>
                </a:lnTo>
                <a:cubicBezTo>
                  <a:pt x="3413760" y="3645361"/>
                  <a:pt x="3267111" y="3792010"/>
                  <a:pt x="3086210" y="3792010"/>
                </a:cubicBezTo>
                <a:lnTo>
                  <a:pt x="327550" y="3792010"/>
                </a:lnTo>
                <a:cubicBezTo>
                  <a:pt x="146649" y="3792010"/>
                  <a:pt x="0" y="3645361"/>
                  <a:pt x="0" y="3464460"/>
                </a:cubicBezTo>
                <a:lnTo>
                  <a:pt x="0" y="327550"/>
                </a:lnTo>
                <a:cubicBezTo>
                  <a:pt x="0" y="146649"/>
                  <a:pt x="146649" y="0"/>
                  <a:pt x="327550" y="0"/>
                </a:cubicBezTo>
                <a:lnTo>
                  <a:pt x="741680" y="0"/>
                </a:lnTo>
              </a:path>
            </a:pathLst>
          </a:custGeom>
          <a:noFill/>
          <a:ln w="127000" cap="rnd">
            <a:solidFill>
              <a:schemeClr val="accent1"/>
            </a:solidFill>
            <a:round/>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grpSp>
        <p:nvGrpSpPr>
          <p:cNvPr id="373" name="组合 372"/>
          <p:cNvGrpSpPr/>
          <p:nvPr/>
        </p:nvGrpSpPr>
        <p:grpSpPr>
          <a:xfrm>
            <a:off x="1885926" y="4528111"/>
            <a:ext cx="2236409" cy="106399"/>
            <a:chOff x="2660391" y="3417432"/>
            <a:chExt cx="2236409" cy="106400"/>
          </a:xfrm>
        </p:grpSpPr>
        <p:cxnSp>
          <p:nvCxnSpPr>
            <p:cNvPr id="374" name="标题 1"/>
            <p:cNvCxnSpPr/>
            <p:nvPr/>
          </p:nvCxnSpPr>
          <p:spPr>
            <a:xfrm>
              <a:off x="2660391" y="3419356"/>
              <a:ext cx="2236409" cy="0"/>
            </a:xfrm>
            <a:prstGeom prst="line">
              <a:avLst/>
            </a:prstGeom>
            <a:noFill/>
            <a:ln w="12700" cap="sq">
              <a:solidFill>
                <a:schemeClr val="tx1"/>
              </a:solidFill>
              <a:miter/>
            </a:ln>
          </p:spPr>
        </p:cxnSp>
        <p:sp>
          <p:nvSpPr>
            <p:cNvPr id="375" name="标题 1"/>
            <p:cNvSpPr txBox="1"/>
            <p:nvPr/>
          </p:nvSpPr>
          <p:spPr>
            <a:xfrm flipV="1">
              <a:off x="3707542" y="3417432"/>
              <a:ext cx="142106" cy="106400"/>
            </a:xfrm>
            <a:prstGeom prst="triangle">
              <a:avLst/>
            </a:prstGeom>
            <a:solidFill>
              <a:schemeClr val="tx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grpSp>
      <p:grpSp>
        <p:nvGrpSpPr>
          <p:cNvPr id="376" name="组合 375"/>
          <p:cNvGrpSpPr/>
          <p:nvPr/>
        </p:nvGrpSpPr>
        <p:grpSpPr>
          <a:xfrm>
            <a:off x="8063412" y="4530035"/>
            <a:ext cx="2236409" cy="106399"/>
            <a:chOff x="7250162" y="3417432"/>
            <a:chExt cx="2236409" cy="106400"/>
          </a:xfrm>
        </p:grpSpPr>
        <p:cxnSp>
          <p:nvCxnSpPr>
            <p:cNvPr id="377" name="标题 1"/>
            <p:cNvCxnSpPr/>
            <p:nvPr/>
          </p:nvCxnSpPr>
          <p:spPr>
            <a:xfrm>
              <a:off x="7250162" y="3419356"/>
              <a:ext cx="2236409" cy="0"/>
            </a:xfrm>
            <a:prstGeom prst="line">
              <a:avLst/>
            </a:prstGeom>
            <a:noFill/>
            <a:ln w="12700" cap="sq">
              <a:solidFill>
                <a:schemeClr val="tx1"/>
              </a:solidFill>
              <a:miter/>
            </a:ln>
          </p:spPr>
        </p:cxnSp>
        <p:sp>
          <p:nvSpPr>
            <p:cNvPr id="378" name="标题 1"/>
            <p:cNvSpPr txBox="1"/>
            <p:nvPr/>
          </p:nvSpPr>
          <p:spPr>
            <a:xfrm flipV="1">
              <a:off x="8297313" y="3417432"/>
              <a:ext cx="142106" cy="106400"/>
            </a:xfrm>
            <a:prstGeom prst="triangle">
              <a:avLst/>
            </a:prstGeom>
            <a:solidFill>
              <a:schemeClr val="tx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grpSp>
      <p:sp>
        <p:nvSpPr>
          <p:cNvPr id="379" name="标题 1"/>
          <p:cNvSpPr txBox="1"/>
          <p:nvPr/>
        </p:nvSpPr>
        <p:spPr>
          <a:xfrm>
            <a:off x="1154463" y="4060116"/>
            <a:ext cx="3555365" cy="467995"/>
          </a:xfrm>
          <a:prstGeom prst="rect">
            <a:avLst/>
          </a:prstGeom>
          <a:noFill/>
          <a:ln>
            <a:noFill/>
          </a:ln>
        </p:spPr>
        <p:txBody>
          <a:bodyPr vert="horz" wrap="square" lIns="91440" tIns="45720" rIns="91440" bIns="45720" rtlCol="0" anchor="ctr"/>
          <a:lstStyle/>
          <a:p>
            <a:pPr algn="ctr">
              <a:lnSpc>
                <a:spcPct val="110000"/>
              </a:lnSpc>
            </a:pPr>
            <a:r>
              <a:rPr kumimoji="1" lang="en-US" altLang="zh-CN" sz="1600">
                <a:ln w="12700">
                  <a:noFill/>
                </a:ln>
                <a:solidFill>
                  <a:srgbClr val="404040">
                    <a:alpha val="100000"/>
                  </a:srgbClr>
                </a:solidFill>
                <a:latin typeface="Times New Roman" panose="02020603050405020304" charset="0"/>
                <a:ea typeface="Source Han Sans CN Bold"/>
                <a:cs typeface="Times New Roman" panose="02020603050405020304" charset="0"/>
              </a:rPr>
              <a:t>User-Friendly Design</a:t>
            </a:r>
            <a:endParaRPr kumimoji="1" lang="en-US" altLang="zh-CN" sz="1600">
              <a:ln w="12700">
                <a:noFill/>
              </a:ln>
              <a:solidFill>
                <a:srgbClr val="404040">
                  <a:alpha val="100000"/>
                </a:srgbClr>
              </a:solidFill>
              <a:latin typeface="Times New Roman" panose="02020603050405020304" charset="0"/>
              <a:ea typeface="Source Han Sans CN Bold"/>
              <a:cs typeface="Times New Roman" panose="02020603050405020304" charset="0"/>
            </a:endParaRPr>
          </a:p>
        </p:txBody>
      </p:sp>
      <p:sp>
        <p:nvSpPr>
          <p:cNvPr id="380" name="标题 1"/>
          <p:cNvSpPr txBox="1"/>
          <p:nvPr/>
        </p:nvSpPr>
        <p:spPr>
          <a:xfrm>
            <a:off x="469900" y="4685849"/>
            <a:ext cx="4383898" cy="1977389"/>
          </a:xfrm>
          <a:prstGeom prst="rect">
            <a:avLst/>
          </a:prstGeom>
          <a:noFill/>
          <a:ln>
            <a:noFill/>
          </a:ln>
        </p:spPr>
        <p:txBody>
          <a:bodyPr vert="horz" wrap="square" lIns="91440" tIns="45720" rIns="91440" bIns="45720" rtlCol="0" anchor="t"/>
          <a:lstStyle/>
          <a:p>
            <a:pPr algn="ctr">
              <a:lnSpc>
                <a:spcPct val="150000"/>
              </a:lnSpc>
            </a:pPr>
            <a:r>
              <a:rPr lang="en-US" sz="1200">
                <a:ln w="12700">
                  <a:noFill/>
                </a:ln>
                <a:solidFill>
                  <a:srgbClr val="404040">
                    <a:alpha val="100000"/>
                  </a:srgbClr>
                </a:solidFill>
                <a:latin typeface="Times New Roman" panose="02020603050405020304" charset="0"/>
                <a:ea typeface="Source Han Sans"/>
                <a:cs typeface="Times New Roman" panose="02020603050405020304" charset="0"/>
              </a:rPr>
              <a:t>The project features a user- friendly UI interface where users can input their health data, including Pregnancies, Glucose, Blood Pressure, Skin Thickness, Insulin, BMI, Diabetes Pedigree Function, and Age.
The interface calculates derived features like Gender, Glucose_BMI, Age_Insulin, BMI_Age, and Glucose_Insulin_Ratio to improve prediction accuracy.</a:t>
            </a:r>
            <a:endParaRPr lang="en-US" sz="1200">
              <a:ln w="12700">
                <a:noFill/>
              </a:ln>
              <a:solidFill>
                <a:srgbClr val="404040">
                  <a:alpha val="100000"/>
                </a:srgbClr>
              </a:solidFill>
              <a:latin typeface="Times New Roman" panose="02020603050405020304" charset="0"/>
              <a:ea typeface="Source Han Sans"/>
              <a:cs typeface="Times New Roman" panose="02020603050405020304" charset="0"/>
            </a:endParaRPr>
          </a:p>
        </p:txBody>
      </p:sp>
      <p:sp>
        <p:nvSpPr>
          <p:cNvPr id="381" name="标题 1"/>
          <p:cNvSpPr txBox="1"/>
          <p:nvPr/>
        </p:nvSpPr>
        <p:spPr>
          <a:xfrm>
            <a:off x="2272628" y="874540"/>
            <a:ext cx="1689254" cy="467994"/>
          </a:xfrm>
          <a:prstGeom prst="rect">
            <a:avLst/>
          </a:prstGeom>
          <a:noFill/>
          <a:ln>
            <a:noFill/>
          </a:ln>
        </p:spPr>
        <p:txBody>
          <a:bodyPr vert="horz" wrap="square" lIns="0" tIns="0" rIns="0" bIns="0" rtlCol="0" anchor="ctr"/>
          <a:lstStyle/>
          <a:p>
            <a:pPr algn="ctr">
              <a:lnSpc>
                <a:spcPct val="110000"/>
              </a:lnSpc>
            </a:pPr>
            <a:r>
              <a:rPr kumimoji="1" lang="en-US" altLang="zh-CN" sz="4800">
                <a:ln w="12700">
                  <a:noFill/>
                </a:ln>
                <a:solidFill>
                  <a:srgbClr val="085CBE">
                    <a:alpha val="100000"/>
                  </a:srgbClr>
                </a:solidFill>
                <a:latin typeface="Times New Roman" panose="02020603050405020304" charset="0"/>
                <a:ea typeface="OPPOSans H"/>
                <a:cs typeface="Times New Roman" panose="02020603050405020304" charset="0"/>
              </a:rPr>
              <a:t>01</a:t>
            </a:r>
            <a:endParaRPr kumimoji="1" lang="en-US" altLang="zh-CN" sz="4800">
              <a:ln w="12700">
                <a:noFill/>
              </a:ln>
              <a:solidFill>
                <a:srgbClr val="085CBE">
                  <a:alpha val="100000"/>
                </a:srgbClr>
              </a:solidFill>
              <a:latin typeface="Times New Roman" panose="02020603050405020304" charset="0"/>
              <a:ea typeface="OPPOSans H"/>
              <a:cs typeface="Times New Roman" panose="02020603050405020304" charset="0"/>
            </a:endParaRPr>
          </a:p>
        </p:txBody>
      </p:sp>
      <p:sp>
        <p:nvSpPr>
          <p:cNvPr id="382" name="标题 1"/>
          <p:cNvSpPr txBox="1"/>
          <p:nvPr/>
        </p:nvSpPr>
        <p:spPr>
          <a:xfrm>
            <a:off x="8557249" y="406540"/>
            <a:ext cx="1106628" cy="848251"/>
          </a:xfrm>
          <a:prstGeom prst="rect">
            <a:avLst/>
          </a:prstGeom>
          <a:noFill/>
          <a:ln>
            <a:noFill/>
          </a:ln>
        </p:spPr>
        <p:txBody>
          <a:bodyPr vert="horz" wrap="square" lIns="0" tIns="0" rIns="0" bIns="0" rtlCol="0" anchor="ctr"/>
          <a:lstStyle/>
          <a:p>
            <a:pPr algn="ctr">
              <a:lnSpc>
                <a:spcPct val="110000"/>
              </a:lnSpc>
            </a:pPr>
            <a:r>
              <a:rPr kumimoji="1" lang="en-US" altLang="zh-CN" sz="4800">
                <a:ln w="12700">
                  <a:noFill/>
                </a:ln>
                <a:solidFill>
                  <a:srgbClr val="1E82A4">
                    <a:alpha val="100000"/>
                  </a:srgbClr>
                </a:solidFill>
                <a:latin typeface="Times New Roman" panose="02020603050405020304" charset="0"/>
                <a:ea typeface="OPPOSans H"/>
                <a:cs typeface="Times New Roman" panose="02020603050405020304" charset="0"/>
              </a:rPr>
              <a:t>02</a:t>
            </a:r>
            <a:endParaRPr kumimoji="1" lang="en-US" altLang="zh-CN" sz="4800">
              <a:ln w="12700">
                <a:noFill/>
              </a:ln>
              <a:solidFill>
                <a:srgbClr val="1E82A4">
                  <a:alpha val="100000"/>
                </a:srgbClr>
              </a:solidFill>
              <a:latin typeface="Times New Roman" panose="02020603050405020304" charset="0"/>
              <a:ea typeface="OPPOSans H"/>
              <a:cs typeface="Times New Roman" panose="02020603050405020304" charset="0"/>
            </a:endParaRPr>
          </a:p>
        </p:txBody>
      </p:sp>
      <p:sp>
        <p:nvSpPr>
          <p:cNvPr id="383" name="标题 1"/>
          <p:cNvSpPr txBox="1"/>
          <p:nvPr/>
        </p:nvSpPr>
        <p:spPr>
          <a:xfrm>
            <a:off x="7521653" y="4685849"/>
            <a:ext cx="3555373" cy="1977389"/>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404040">
                    <a:alpha val="100000"/>
                  </a:srgbClr>
                </a:solidFill>
                <a:latin typeface="Times New Roman" panose="02020603050405020304" charset="0"/>
                <a:ea typeface="Source Han Sans"/>
                <a:cs typeface="Times New Roman" panose="02020603050405020304" charset="0"/>
              </a:rPr>
              <a:t>After entering the data, users can click the prediction button to obtain real- time diabetes risk assessment results.
The system sets a high probability threshold of 50% to determine the likelihood of diabetes.</a:t>
            </a:r>
            <a:endParaRPr kumimoji="1" lang="en-US" altLang="zh-CN" sz="1400">
              <a:ln w="12700">
                <a:noFill/>
              </a:ln>
              <a:solidFill>
                <a:srgbClr val="404040">
                  <a:alpha val="100000"/>
                </a:srgbClr>
              </a:solidFill>
              <a:latin typeface="Times New Roman" panose="02020603050405020304" charset="0"/>
              <a:ea typeface="Source Han Sans"/>
              <a:cs typeface="Times New Roman" panose="02020603050405020304" charset="0"/>
            </a:endParaRPr>
          </a:p>
        </p:txBody>
      </p:sp>
      <p:sp>
        <p:nvSpPr>
          <p:cNvPr id="384" name="标题 1"/>
          <p:cNvSpPr txBox="1"/>
          <p:nvPr/>
        </p:nvSpPr>
        <p:spPr>
          <a:xfrm>
            <a:off x="7635396" y="3919764"/>
            <a:ext cx="3092441" cy="612195"/>
          </a:xfrm>
          <a:prstGeom prst="rect">
            <a:avLst/>
          </a:prstGeom>
          <a:noFill/>
          <a:ln>
            <a:noFill/>
          </a:ln>
        </p:spPr>
        <p:txBody>
          <a:bodyPr vert="horz" wrap="square" lIns="91440" tIns="45720" rIns="91440" bIns="45720" rtlCol="0" anchor="ctr"/>
          <a:lstStyle/>
          <a:p>
            <a:pPr algn="ctr">
              <a:lnSpc>
                <a:spcPct val="110000"/>
              </a:lnSpc>
            </a:pPr>
            <a:r>
              <a:rPr kumimoji="1" lang="en-US" altLang="zh-CN" sz="1600">
                <a:ln w="12700">
                  <a:noFill/>
                </a:ln>
                <a:solidFill>
                  <a:srgbClr val="404040">
                    <a:alpha val="100000"/>
                  </a:srgbClr>
                </a:solidFill>
                <a:latin typeface="Times New Roman" panose="02020603050405020304" charset="0"/>
                <a:ea typeface="Source Han Sans CN Bold"/>
                <a:cs typeface="Times New Roman" panose="02020603050405020304" charset="0"/>
              </a:rPr>
              <a:t>Real-Time Prediction</a:t>
            </a:r>
            <a:endParaRPr kumimoji="1" lang="en-US" altLang="zh-CN" sz="1600">
              <a:ln w="12700">
                <a:noFill/>
              </a:ln>
              <a:solidFill>
                <a:srgbClr val="404040">
                  <a:alpha val="100000"/>
                </a:srgbClr>
              </a:solidFill>
              <a:latin typeface="Times New Roman" panose="02020603050405020304" charset="0"/>
              <a:ea typeface="Source Han Sans CN Bold"/>
              <a:cs typeface="Times New Roman" panose="02020603050405020304" charset="0"/>
            </a:endParaRPr>
          </a:p>
        </p:txBody>
      </p:sp>
      <p:sp>
        <p:nvSpPr>
          <p:cNvPr id="385"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User Input Interface</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386"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87"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pic>
        <p:nvPicPr>
          <p:cNvPr id="388" name="图片 387"/>
          <p:cNvPicPr>
            <a:picLocks noChangeAspect="1"/>
          </p:cNvPicPr>
          <p:nvPr/>
        </p:nvPicPr>
        <p:blipFill>
          <a:blip r:embed="rId1"/>
          <a:stretch>
            <a:fillRect/>
          </a:stretch>
        </p:blipFill>
        <p:spPr>
          <a:xfrm>
            <a:off x="340031" y="1554201"/>
            <a:ext cx="5372297" cy="2505915"/>
          </a:xfrm>
          <a:prstGeom prst="rect">
            <a:avLst/>
          </a:prstGeom>
        </p:spPr>
      </p:pic>
      <p:pic>
        <p:nvPicPr>
          <p:cNvPr id="389" name="图片 388"/>
          <p:cNvPicPr>
            <a:picLocks noChangeAspect="1"/>
          </p:cNvPicPr>
          <p:nvPr/>
        </p:nvPicPr>
        <p:blipFill>
          <a:blip r:embed="rId2"/>
          <a:stretch>
            <a:fillRect/>
          </a:stretch>
        </p:blipFill>
        <p:spPr>
          <a:xfrm>
            <a:off x="6479672" y="1028700"/>
            <a:ext cx="5639334" cy="3031416"/>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91" name="图片 390"/>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392"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98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pic>
        <p:nvPicPr>
          <p:cNvPr id="393" name="图片 392"/>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394"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89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sp>
        <p:nvSpPr>
          <p:cNvPr id="395" name="标题 1"/>
          <p:cNvSpPr txBox="1"/>
          <p:nvPr/>
        </p:nvSpPr>
        <p:spPr>
          <a:xfrm rot="2137481">
            <a:off x="2072" y="5356355"/>
            <a:ext cx="2036224" cy="1314749"/>
          </a:xfrm>
          <a:custGeom>
            <a:avLst/>
            <a:gdLst>
              <a:gd name="connsiteX0" fmla="*/ 92521 w 2036224"/>
              <a:gd name="connsiteY0" fmla="*/ 35839 h 1314749"/>
              <a:gd name="connsiteX1" fmla="*/ 209849 w 2036224"/>
              <a:gd name="connsiteY1" fmla="*/ 0 h 1314749"/>
              <a:gd name="connsiteX2" fmla="*/ 383859 w 2036224"/>
              <a:gd name="connsiteY2" fmla="*/ 92520 h 1314749"/>
              <a:gd name="connsiteX3" fmla="*/ 392527 w 2036224"/>
              <a:gd name="connsiteY3" fmla="*/ 108490 h 1314749"/>
              <a:gd name="connsiteX4" fmla="*/ 401929 w 2036224"/>
              <a:gd name="connsiteY4" fmla="*/ 120885 h 1314749"/>
              <a:gd name="connsiteX5" fmla="*/ 476751 w 2036224"/>
              <a:gd name="connsiteY5" fmla="*/ 209797 h 1314749"/>
              <a:gd name="connsiteX6" fmla="*/ 2030065 w 2036224"/>
              <a:gd name="connsiteY6" fmla="*/ 966391 h 1314749"/>
              <a:gd name="connsiteX7" fmla="*/ 2036224 w 2036224"/>
              <a:gd name="connsiteY7" fmla="*/ 966470 h 1314749"/>
              <a:gd name="connsiteX8" fmla="*/ 1550196 w 2036224"/>
              <a:gd name="connsiteY8" fmla="*/ 1314749 h 1314749"/>
              <a:gd name="connsiteX9" fmla="*/ 1497652 w 2036224"/>
              <a:gd name="connsiteY9" fmla="*/ 1303885 h 1314749"/>
              <a:gd name="connsiteX10" fmla="*/ 163775 w 2036224"/>
              <a:gd name="connsiteY10" fmla="*/ 486988 h 1314749"/>
              <a:gd name="connsiteX11" fmla="*/ 75096 w 2036224"/>
              <a:gd name="connsiteY11" fmla="*/ 381609 h 1314749"/>
              <a:gd name="connsiteX12" fmla="*/ 42327 w 2036224"/>
              <a:gd name="connsiteY12" fmla="*/ 338409 h 1314749"/>
              <a:gd name="connsiteX13" fmla="*/ 43933 w 2036224"/>
              <a:gd name="connsiteY13" fmla="*/ 336987 h 1314749"/>
              <a:gd name="connsiteX14" fmla="*/ 35839 w 2036224"/>
              <a:gd name="connsiteY14" fmla="*/ 327177 h 1314749"/>
              <a:gd name="connsiteX15" fmla="*/ 0 w 2036224"/>
              <a:gd name="connsiteY15" fmla="*/ 209849 h 1314749"/>
              <a:gd name="connsiteX16" fmla="*/ 16492 w 2036224"/>
              <a:gd name="connsiteY16" fmla="*/ 128166 h 1314749"/>
              <a:gd name="connsiteX17" fmla="*/ 92521 w 2036224"/>
              <a:gd name="connsiteY17" fmla="*/ 35839 h 1314749"/>
            </a:gdLst>
            <a:ahLst/>
            <a:cxnLst/>
            <a:rect l="l" t="t" r="r" b="b"/>
            <a:pathLst>
              <a:path w="2036224" h="1314749">
                <a:moveTo>
                  <a:pt x="92521" y="35839"/>
                </a:moveTo>
                <a:cubicBezTo>
                  <a:pt x="126013" y="13212"/>
                  <a:pt x="166388" y="0"/>
                  <a:pt x="209849" y="0"/>
                </a:cubicBezTo>
                <a:cubicBezTo>
                  <a:pt x="282284" y="0"/>
                  <a:pt x="346147" y="36700"/>
                  <a:pt x="383859" y="92520"/>
                </a:cubicBezTo>
                <a:lnTo>
                  <a:pt x="392527" y="108490"/>
                </a:lnTo>
                <a:lnTo>
                  <a:pt x="401929" y="120885"/>
                </a:lnTo>
                <a:cubicBezTo>
                  <a:pt x="425979" y="150982"/>
                  <a:pt x="450920" y="180630"/>
                  <a:pt x="476751" y="209797"/>
                </a:cubicBezTo>
                <a:cubicBezTo>
                  <a:pt x="890058" y="676462"/>
                  <a:pt x="1453392" y="931423"/>
                  <a:pt x="2030065" y="966391"/>
                </a:cubicBezTo>
                <a:lnTo>
                  <a:pt x="2036224" y="966470"/>
                </a:lnTo>
                <a:lnTo>
                  <a:pt x="1550196" y="1314749"/>
                </a:lnTo>
                <a:lnTo>
                  <a:pt x="1497652" y="1303885"/>
                </a:lnTo>
                <a:cubicBezTo>
                  <a:pt x="998571" y="1175488"/>
                  <a:pt x="531163" y="901807"/>
                  <a:pt x="163775" y="486988"/>
                </a:cubicBezTo>
                <a:cubicBezTo>
                  <a:pt x="133159" y="452420"/>
                  <a:pt x="103600" y="417280"/>
                  <a:pt x="75096" y="381609"/>
                </a:cubicBezTo>
                <a:lnTo>
                  <a:pt x="42327" y="338409"/>
                </a:lnTo>
                <a:lnTo>
                  <a:pt x="43933" y="336987"/>
                </a:lnTo>
                <a:lnTo>
                  <a:pt x="35839" y="327177"/>
                </a:lnTo>
                <a:cubicBezTo>
                  <a:pt x="13212" y="293685"/>
                  <a:pt x="0" y="253309"/>
                  <a:pt x="0" y="209849"/>
                </a:cubicBezTo>
                <a:cubicBezTo>
                  <a:pt x="0" y="180874"/>
                  <a:pt x="5872" y="153272"/>
                  <a:pt x="16492" y="128166"/>
                </a:cubicBezTo>
                <a:cubicBezTo>
                  <a:pt x="32420" y="90507"/>
                  <a:pt x="59029" y="58466"/>
                  <a:pt x="92521" y="35839"/>
                </a:cubicBezTo>
                <a:close/>
              </a:path>
            </a:pathLst>
          </a:custGeom>
          <a:gradFill>
            <a:gsLst>
              <a:gs pos="12000">
                <a:schemeClr val="accent1">
                  <a:lumMod val="49000"/>
                  <a:lumOff val="51000"/>
                </a:schemeClr>
              </a:gs>
              <a:gs pos="79310">
                <a:schemeClr val="accent1">
                  <a:alpha val="72000"/>
                  <a:lumMod val="31000"/>
                  <a:lumOff val="69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96" name="标题 1"/>
          <p:cNvSpPr txBox="1"/>
          <p:nvPr/>
        </p:nvSpPr>
        <p:spPr>
          <a:xfrm rot="12289066">
            <a:off x="9881456" y="66356"/>
            <a:ext cx="1594711" cy="1075874"/>
          </a:xfrm>
          <a:custGeom>
            <a:avLst/>
            <a:gdLst>
              <a:gd name="connsiteX0" fmla="*/ 1594711 w 1594711"/>
              <a:gd name="connsiteY0" fmla="*/ 834987 h 1075874"/>
              <a:gd name="connsiteX1" fmla="*/ 1073809 w 1594711"/>
              <a:gd name="connsiteY1" fmla="*/ 1075874 h 1075874"/>
              <a:gd name="connsiteX2" fmla="*/ 900281 w 1594711"/>
              <a:gd name="connsiteY2" fmla="*/ 1003112 h 1075874"/>
              <a:gd name="connsiteX3" fmla="*/ 145744 w 1594711"/>
              <a:gd name="connsiteY3" fmla="*/ 433373 h 1075874"/>
              <a:gd name="connsiteX4" fmla="*/ 66828 w 1594711"/>
              <a:gd name="connsiteY4" fmla="*/ 339596 h 1075874"/>
              <a:gd name="connsiteX5" fmla="*/ 37667 w 1594711"/>
              <a:gd name="connsiteY5" fmla="*/ 301152 h 1075874"/>
              <a:gd name="connsiteX6" fmla="*/ 39097 w 1594711"/>
              <a:gd name="connsiteY6" fmla="*/ 299886 h 1075874"/>
              <a:gd name="connsiteX7" fmla="*/ 31893 w 1594711"/>
              <a:gd name="connsiteY7" fmla="*/ 291156 h 1075874"/>
              <a:gd name="connsiteX8" fmla="*/ 0 w 1594711"/>
              <a:gd name="connsiteY8" fmla="*/ 186745 h 1075874"/>
              <a:gd name="connsiteX9" fmla="*/ 14676 w 1594711"/>
              <a:gd name="connsiteY9" fmla="*/ 114055 h 1075874"/>
              <a:gd name="connsiteX10" fmla="*/ 186745 w 1594711"/>
              <a:gd name="connsiteY10" fmla="*/ 0 h 1075874"/>
              <a:gd name="connsiteX11" fmla="*/ 341597 w 1594711"/>
              <a:gd name="connsiteY11" fmla="*/ 82334 h 1075874"/>
              <a:gd name="connsiteX12" fmla="*/ 349312 w 1594711"/>
              <a:gd name="connsiteY12" fmla="*/ 96545 h 1075874"/>
              <a:gd name="connsiteX13" fmla="*/ 357678 w 1594711"/>
              <a:gd name="connsiteY13" fmla="*/ 107576 h 1075874"/>
              <a:gd name="connsiteX14" fmla="*/ 424263 w 1594711"/>
              <a:gd name="connsiteY14" fmla="*/ 186699 h 1075874"/>
              <a:gd name="connsiteX15" fmla="*/ 1425802 w 1594711"/>
              <a:gd name="connsiteY15" fmla="*/ 800065 h 1075874"/>
            </a:gdLst>
            <a:ahLst/>
            <a:cxnLst/>
            <a:rect l="l" t="t" r="r" b="b"/>
            <a:pathLst>
              <a:path w="1594711" h="1075874">
                <a:moveTo>
                  <a:pt x="1594711" y="834987"/>
                </a:moveTo>
                <a:lnTo>
                  <a:pt x="1073809" y="1075874"/>
                </a:lnTo>
                <a:lnTo>
                  <a:pt x="900281" y="1003112"/>
                </a:lnTo>
                <a:cubicBezTo>
                  <a:pt x="621223" y="869750"/>
                  <a:pt x="363704" y="679472"/>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97" name="标题 1"/>
          <p:cNvSpPr txBox="1"/>
          <p:nvPr/>
        </p:nvSpPr>
        <p:spPr>
          <a:xfrm>
            <a:off x="9032553" y="1711122"/>
            <a:ext cx="762996" cy="762996"/>
          </a:xfrm>
          <a:prstGeom prst="ellipse">
            <a:avLst/>
          </a:prstGeom>
          <a:solidFill>
            <a:schemeClr val="accent1">
              <a:lumMod val="40000"/>
              <a:lumOff val="6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98" name="标题 1"/>
          <p:cNvSpPr txBox="1"/>
          <p:nvPr/>
        </p:nvSpPr>
        <p:spPr>
          <a:xfrm>
            <a:off x="1694525" y="0"/>
            <a:ext cx="8802950" cy="6858000"/>
          </a:xfrm>
          <a:custGeom>
            <a:avLst/>
            <a:gdLst>
              <a:gd name="connsiteX0" fmla="*/ 6417046 w 8802950"/>
              <a:gd name="connsiteY0" fmla="*/ 0 h 6858000"/>
              <a:gd name="connsiteX1" fmla="*/ 6728294 w 8802950"/>
              <a:gd name="connsiteY1" fmla="*/ 0 h 6858000"/>
              <a:gd name="connsiteX2" fmla="*/ 6862382 w 8802950"/>
              <a:gd name="connsiteY2" fmla="*/ 85962 h 6858000"/>
              <a:gd name="connsiteX3" fmla="*/ 8802950 w 8802950"/>
              <a:gd name="connsiteY3" fmla="*/ 3735734 h 6858000"/>
              <a:gd name="connsiteX4" fmla="*/ 7513788 w 8802950"/>
              <a:gd name="connsiteY4" fmla="*/ 6848047 h 6858000"/>
              <a:gd name="connsiteX5" fmla="*/ 7503349 w 8802950"/>
              <a:gd name="connsiteY5" fmla="*/ 6858000 h 6858000"/>
              <a:gd name="connsiteX6" fmla="*/ 7269214 w 8802950"/>
              <a:gd name="connsiteY6" fmla="*/ 6858000 h 6858000"/>
              <a:gd name="connsiteX7" fmla="*/ 7402553 w 8802950"/>
              <a:gd name="connsiteY7" fmla="*/ 6736813 h 6858000"/>
              <a:gd name="connsiteX8" fmla="*/ 8645641 w 8802950"/>
              <a:gd name="connsiteY8" fmla="*/ 3735734 h 6858000"/>
              <a:gd name="connsiteX9" fmla="*/ 6424497 w 8802950"/>
              <a:gd name="connsiteY9" fmla="*/ 3816 h 6858000"/>
              <a:gd name="connsiteX10" fmla="*/ 2074656 w 8802950"/>
              <a:gd name="connsiteY10" fmla="*/ 0 h 6858000"/>
              <a:gd name="connsiteX11" fmla="*/ 2385904 w 8802950"/>
              <a:gd name="connsiteY11" fmla="*/ 0 h 6858000"/>
              <a:gd name="connsiteX12" fmla="*/ 2378454 w 8802950"/>
              <a:gd name="connsiteY12" fmla="*/ 3816 h 6858000"/>
              <a:gd name="connsiteX13" fmla="*/ 157309 w 8802950"/>
              <a:gd name="connsiteY13" fmla="*/ 3735734 h 6858000"/>
              <a:gd name="connsiteX14" fmla="*/ 1400397 w 8802950"/>
              <a:gd name="connsiteY14" fmla="*/ 6736813 h 6858000"/>
              <a:gd name="connsiteX15" fmla="*/ 1533737 w 8802950"/>
              <a:gd name="connsiteY15" fmla="*/ 6858000 h 6858000"/>
              <a:gd name="connsiteX16" fmla="*/ 1299602 w 8802950"/>
              <a:gd name="connsiteY16" fmla="*/ 6858000 h 6858000"/>
              <a:gd name="connsiteX17" fmla="*/ 1289162 w 8802950"/>
              <a:gd name="connsiteY17" fmla="*/ 6848047 h 6858000"/>
              <a:gd name="connsiteX18" fmla="*/ 0 w 8802950"/>
              <a:gd name="connsiteY18" fmla="*/ 3735734 h 6858000"/>
              <a:gd name="connsiteX19" fmla="*/ 1940568 w 8802950"/>
              <a:gd name="connsiteY19" fmla="*/ 85962 h 6858000"/>
            </a:gdLst>
            <a:ahLst/>
            <a:cxnLst/>
            <a:rect l="l" t="t" r="r" b="b"/>
            <a:pathLst>
              <a:path w="8802950" h="6858000">
                <a:moveTo>
                  <a:pt x="6417046" y="0"/>
                </a:moveTo>
                <a:lnTo>
                  <a:pt x="6728294" y="0"/>
                </a:lnTo>
                <a:lnTo>
                  <a:pt x="6862382" y="85962"/>
                </a:lnTo>
                <a:cubicBezTo>
                  <a:pt x="8033182" y="876939"/>
                  <a:pt x="8802950" y="2216442"/>
                  <a:pt x="8802950" y="3735734"/>
                </a:cubicBezTo>
                <a:cubicBezTo>
                  <a:pt x="8802950" y="4951168"/>
                  <a:pt x="8310298" y="6051537"/>
                  <a:pt x="7513788" y="6848047"/>
                </a:cubicBezTo>
                <a:lnTo>
                  <a:pt x="7503349" y="6858000"/>
                </a:lnTo>
                <a:lnTo>
                  <a:pt x="7269214" y="6858000"/>
                </a:lnTo>
                <a:lnTo>
                  <a:pt x="7402553" y="6736813"/>
                </a:lnTo>
                <a:cubicBezTo>
                  <a:pt x="8170597" y="5968770"/>
                  <a:pt x="8645641" y="4907728"/>
                  <a:pt x="8645641" y="3735734"/>
                </a:cubicBezTo>
                <a:cubicBezTo>
                  <a:pt x="8645641" y="2124242"/>
                  <a:pt x="7747510" y="722520"/>
                  <a:pt x="6424497" y="3816"/>
                </a:cubicBezTo>
                <a:close/>
                <a:moveTo>
                  <a:pt x="2074656" y="0"/>
                </a:moveTo>
                <a:lnTo>
                  <a:pt x="2385904" y="0"/>
                </a:lnTo>
                <a:lnTo>
                  <a:pt x="2378454" y="3816"/>
                </a:lnTo>
                <a:cubicBezTo>
                  <a:pt x="1055440" y="722520"/>
                  <a:pt x="157309" y="2124242"/>
                  <a:pt x="157309" y="3735734"/>
                </a:cubicBezTo>
                <a:cubicBezTo>
                  <a:pt x="157309" y="4907728"/>
                  <a:pt x="632354" y="5968770"/>
                  <a:pt x="1400397" y="6736813"/>
                </a:cubicBezTo>
                <a:lnTo>
                  <a:pt x="1533737" y="6858000"/>
                </a:lnTo>
                <a:lnTo>
                  <a:pt x="1299602" y="6858000"/>
                </a:lnTo>
                <a:lnTo>
                  <a:pt x="1289162" y="6848047"/>
                </a:lnTo>
                <a:cubicBezTo>
                  <a:pt x="492652" y="6051537"/>
                  <a:pt x="0" y="4951168"/>
                  <a:pt x="0" y="3735734"/>
                </a:cubicBezTo>
                <a:cubicBezTo>
                  <a:pt x="0" y="2216442"/>
                  <a:pt x="769769" y="876939"/>
                  <a:pt x="1940568" y="8596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399" name="标题 1"/>
          <p:cNvSpPr txBox="1"/>
          <p:nvPr/>
        </p:nvSpPr>
        <p:spPr>
          <a:xfrm>
            <a:off x="1066322" y="0"/>
            <a:ext cx="10059356" cy="6858000"/>
          </a:xfrm>
          <a:custGeom>
            <a:avLst/>
            <a:gdLst>
              <a:gd name="connsiteX0" fmla="*/ 7575640 w 10059356"/>
              <a:gd name="connsiteY0" fmla="*/ 0 h 6858000"/>
              <a:gd name="connsiteX1" fmla="*/ 8372344 w 10059356"/>
              <a:gd name="connsiteY1" fmla="*/ 0 h 6858000"/>
              <a:gd name="connsiteX2" fmla="*/ 8411520 w 10059356"/>
              <a:gd name="connsiteY2" fmla="*/ 33935 h 6858000"/>
              <a:gd name="connsiteX3" fmla="*/ 10059356 w 10059356"/>
              <a:gd name="connsiteY3" fmla="*/ 3756994 h 6858000"/>
              <a:gd name="connsiteX4" fmla="*/ 9060137 w 10059356"/>
              <a:gd name="connsiteY4" fmla="*/ 6766331 h 6858000"/>
              <a:gd name="connsiteX5" fmla="*/ 8988099 w 10059356"/>
              <a:gd name="connsiteY5" fmla="*/ 6858000 h 6858000"/>
              <a:gd name="connsiteX6" fmla="*/ 8336782 w 10059356"/>
              <a:gd name="connsiteY6" fmla="*/ 6858000 h 6858000"/>
              <a:gd name="connsiteX7" fmla="*/ 8531555 w 10059356"/>
              <a:gd name="connsiteY7" fmla="*/ 6643696 h 6858000"/>
              <a:gd name="connsiteX8" fmla="*/ 9567854 w 10059356"/>
              <a:gd name="connsiteY8" fmla="*/ 3756994 h 6858000"/>
              <a:gd name="connsiteX9" fmla="*/ 7744941 w 10059356"/>
              <a:gd name="connsiteY9" fmla="*/ 120392 h 6858000"/>
              <a:gd name="connsiteX10" fmla="*/ 1687013 w 10059356"/>
              <a:gd name="connsiteY10" fmla="*/ 0 h 6858000"/>
              <a:gd name="connsiteX11" fmla="*/ 2483714 w 10059356"/>
              <a:gd name="connsiteY11" fmla="*/ 0 h 6858000"/>
              <a:gd name="connsiteX12" fmla="*/ 2314414 w 10059356"/>
              <a:gd name="connsiteY12" fmla="*/ 120392 h 6858000"/>
              <a:gd name="connsiteX13" fmla="*/ 491500 w 10059356"/>
              <a:gd name="connsiteY13" fmla="*/ 3756994 h 6858000"/>
              <a:gd name="connsiteX14" fmla="*/ 1527799 w 10059356"/>
              <a:gd name="connsiteY14" fmla="*/ 6643696 h 6858000"/>
              <a:gd name="connsiteX15" fmla="*/ 1722572 w 10059356"/>
              <a:gd name="connsiteY15" fmla="*/ 6858000 h 6858000"/>
              <a:gd name="connsiteX16" fmla="*/ 1071257 w 10059356"/>
              <a:gd name="connsiteY16" fmla="*/ 6858000 h 6858000"/>
              <a:gd name="connsiteX17" fmla="*/ 999219 w 10059356"/>
              <a:gd name="connsiteY17" fmla="*/ 6766331 h 6858000"/>
              <a:gd name="connsiteX18" fmla="*/ 0 w 10059356"/>
              <a:gd name="connsiteY18" fmla="*/ 3756994 h 6858000"/>
              <a:gd name="connsiteX19" fmla="*/ 1647836 w 10059356"/>
              <a:gd name="connsiteY19" fmla="*/ 33935 h 6858000"/>
            </a:gdLst>
            <a:ahLst/>
            <a:cxnLst/>
            <a:rect l="l" t="t" r="r" b="b"/>
            <a:pathLst>
              <a:path w="10059356" h="6858000">
                <a:moveTo>
                  <a:pt x="7575640" y="0"/>
                </a:moveTo>
                <a:lnTo>
                  <a:pt x="8372344" y="0"/>
                </a:lnTo>
                <a:lnTo>
                  <a:pt x="8411520" y="33935"/>
                </a:lnTo>
                <a:cubicBezTo>
                  <a:pt x="9423820" y="954004"/>
                  <a:pt x="10059356" y="2281281"/>
                  <a:pt x="10059356" y="3756994"/>
                </a:cubicBezTo>
                <a:cubicBezTo>
                  <a:pt x="10059356" y="4885481"/>
                  <a:pt x="9687710" y="5927166"/>
                  <a:pt x="9060137" y="6766331"/>
                </a:cubicBezTo>
                <a:lnTo>
                  <a:pt x="8988099" y="6858000"/>
                </a:lnTo>
                <a:lnTo>
                  <a:pt x="8336782" y="6858000"/>
                </a:lnTo>
                <a:lnTo>
                  <a:pt x="8531555" y="6643696"/>
                </a:lnTo>
                <a:cubicBezTo>
                  <a:pt x="9178953" y="5859232"/>
                  <a:pt x="9567854" y="4853529"/>
                  <a:pt x="9567854" y="3756994"/>
                </a:cubicBezTo>
                <a:cubicBezTo>
                  <a:pt x="9567854" y="2268839"/>
                  <a:pt x="8851561" y="947984"/>
                  <a:pt x="7744941" y="120392"/>
                </a:cubicBezTo>
                <a:close/>
                <a:moveTo>
                  <a:pt x="1687013" y="0"/>
                </a:moveTo>
                <a:lnTo>
                  <a:pt x="2483714" y="0"/>
                </a:lnTo>
                <a:lnTo>
                  <a:pt x="2314414" y="120392"/>
                </a:lnTo>
                <a:cubicBezTo>
                  <a:pt x="1207793" y="947984"/>
                  <a:pt x="491500" y="2268839"/>
                  <a:pt x="491500" y="3756994"/>
                </a:cubicBezTo>
                <a:cubicBezTo>
                  <a:pt x="491500" y="4853529"/>
                  <a:pt x="880402" y="5859232"/>
                  <a:pt x="1527799" y="6643696"/>
                </a:cubicBezTo>
                <a:lnTo>
                  <a:pt x="1722572" y="6858000"/>
                </a:lnTo>
                <a:lnTo>
                  <a:pt x="1071257" y="6858000"/>
                </a:lnTo>
                <a:lnTo>
                  <a:pt x="999219" y="6766331"/>
                </a:lnTo>
                <a:cubicBezTo>
                  <a:pt x="371646" y="5927166"/>
                  <a:pt x="0" y="4885481"/>
                  <a:pt x="0" y="3756994"/>
                </a:cubicBezTo>
                <a:cubicBezTo>
                  <a:pt x="0" y="2281281"/>
                  <a:pt x="635536" y="954004"/>
                  <a:pt x="1647836" y="33935"/>
                </a:cubicBezTo>
                <a:close/>
              </a:path>
            </a:pathLst>
          </a:custGeom>
          <a:solidFill>
            <a:schemeClr val="accent1">
              <a:alpha val="71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00" name="标题 1"/>
          <p:cNvSpPr txBox="1"/>
          <p:nvPr/>
        </p:nvSpPr>
        <p:spPr>
          <a:xfrm>
            <a:off x="2748381" y="3005299"/>
            <a:ext cx="6695239" cy="2020760"/>
          </a:xfrm>
          <a:prstGeom prst="rect">
            <a:avLst/>
          </a:prstGeom>
          <a:noFill/>
          <a:ln>
            <a:noFill/>
          </a:ln>
        </p:spPr>
        <p:txBody>
          <a:bodyPr vert="horz" wrap="square" lIns="0" tIns="0" rIns="0" bIns="0" rtlCol="0" anchor="t"/>
          <a:lstStyle/>
          <a:p>
            <a:pPr algn="ctr">
              <a:lnSpc>
                <a:spcPct val="130000"/>
              </a:lnSpc>
            </a:pPr>
            <a:r>
              <a:rPr kumimoji="1" lang="en-US" altLang="zh-CN" sz="5400">
                <a:ln w="12700">
                  <a:noFill/>
                </a:ln>
                <a:solidFill>
                  <a:srgbClr val="000000">
                    <a:alpha val="100000"/>
                  </a:srgbClr>
                </a:solidFill>
                <a:latin typeface="Times New Roman" panose="02020603050405020304" charset="0"/>
                <a:ea typeface="Source Han Sans CN Bold"/>
                <a:cs typeface="Times New Roman" panose="02020603050405020304" charset="0"/>
              </a:rPr>
              <a:t>Conclusion and Future Work</a:t>
            </a:r>
            <a:endParaRPr kumimoji="1" lang="en-US" altLang="zh-CN" sz="54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401" name="标题 1"/>
          <p:cNvSpPr txBox="1"/>
          <p:nvPr/>
        </p:nvSpPr>
        <p:spPr>
          <a:xfrm>
            <a:off x="2363360" y="5024652"/>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02" name="标题 1"/>
          <p:cNvSpPr txBox="1"/>
          <p:nvPr/>
        </p:nvSpPr>
        <p:spPr>
          <a:xfrm>
            <a:off x="11102007" y="5362425"/>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03" name="标题 1"/>
          <p:cNvSpPr txBox="1"/>
          <p:nvPr/>
        </p:nvSpPr>
        <p:spPr>
          <a:xfrm>
            <a:off x="10959625" y="6206799"/>
            <a:ext cx="327993" cy="327993"/>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04" name="标题 1"/>
          <p:cNvSpPr txBox="1"/>
          <p:nvPr/>
        </p:nvSpPr>
        <p:spPr>
          <a:xfrm>
            <a:off x="3429874" y="5925442"/>
            <a:ext cx="417316" cy="417316"/>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05" name="标题 1"/>
          <p:cNvSpPr txBox="1"/>
          <p:nvPr/>
        </p:nvSpPr>
        <p:spPr>
          <a:xfrm>
            <a:off x="9369435" y="1595629"/>
            <a:ext cx="359868" cy="359868"/>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06" name="标题 1"/>
          <p:cNvSpPr txBox="1"/>
          <p:nvPr/>
        </p:nvSpPr>
        <p:spPr>
          <a:xfrm>
            <a:off x="832720" y="5962054"/>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07" name="标题 1"/>
          <p:cNvSpPr txBox="1"/>
          <p:nvPr/>
        </p:nvSpPr>
        <p:spPr>
          <a:xfrm>
            <a:off x="11339857" y="330540"/>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08" name="标题 1"/>
          <p:cNvSpPr txBox="1"/>
          <p:nvPr/>
        </p:nvSpPr>
        <p:spPr>
          <a:xfrm>
            <a:off x="2765980" y="1176990"/>
            <a:ext cx="460635" cy="460635"/>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09" name="标题 1"/>
          <p:cNvSpPr txBox="1"/>
          <p:nvPr/>
        </p:nvSpPr>
        <p:spPr>
          <a:xfrm>
            <a:off x="2524996" y="1536430"/>
            <a:ext cx="291676" cy="291676"/>
          </a:xfrm>
          <a:prstGeom prst="ellipse">
            <a:avLst/>
          </a:prstGeom>
          <a:solidFill>
            <a:schemeClr val="accent1">
              <a:lumMod val="60000"/>
              <a:lumOff val="4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10" name="标题 1"/>
          <p:cNvSpPr txBox="1"/>
          <p:nvPr/>
        </p:nvSpPr>
        <p:spPr>
          <a:xfrm rot="5229284">
            <a:off x="-351935" y="642103"/>
            <a:ext cx="1433357" cy="801627"/>
          </a:xfrm>
          <a:custGeom>
            <a:avLst/>
            <a:gdLst>
              <a:gd name="connsiteX0" fmla="*/ 0 w 1433357"/>
              <a:gd name="connsiteY0" fmla="*/ 186745 h 801627"/>
              <a:gd name="connsiteX1" fmla="*/ 14676 w 1433357"/>
              <a:gd name="connsiteY1" fmla="*/ 114055 h 801627"/>
              <a:gd name="connsiteX2" fmla="*/ 186745 w 1433357"/>
              <a:gd name="connsiteY2" fmla="*/ 0 h 801627"/>
              <a:gd name="connsiteX3" fmla="*/ 341597 w 1433357"/>
              <a:gd name="connsiteY3" fmla="*/ 82334 h 801627"/>
              <a:gd name="connsiteX4" fmla="*/ 349312 w 1433357"/>
              <a:gd name="connsiteY4" fmla="*/ 96545 h 801627"/>
              <a:gd name="connsiteX5" fmla="*/ 357678 w 1433357"/>
              <a:gd name="connsiteY5" fmla="*/ 107576 h 801627"/>
              <a:gd name="connsiteX6" fmla="*/ 424263 w 1433357"/>
              <a:gd name="connsiteY6" fmla="*/ 186699 h 801627"/>
              <a:gd name="connsiteX7" fmla="*/ 1425802 w 1433357"/>
              <a:gd name="connsiteY7" fmla="*/ 800065 h 801627"/>
              <a:gd name="connsiteX8" fmla="*/ 1433357 w 1433357"/>
              <a:gd name="connsiteY8" fmla="*/ 801627 h 801627"/>
              <a:gd name="connsiteX9" fmla="*/ 493366 w 1433357"/>
              <a:gd name="connsiteY9" fmla="*/ 754909 h 801627"/>
              <a:gd name="connsiteX10" fmla="*/ 316350 w 1433357"/>
              <a:gd name="connsiteY10" fmla="*/ 607464 h 801627"/>
              <a:gd name="connsiteX11" fmla="*/ 145744 w 1433357"/>
              <a:gd name="connsiteY11" fmla="*/ 433373 h 801627"/>
              <a:gd name="connsiteX12" fmla="*/ 66828 w 1433357"/>
              <a:gd name="connsiteY12" fmla="*/ 339596 h 801627"/>
              <a:gd name="connsiteX13" fmla="*/ 37667 w 1433357"/>
              <a:gd name="connsiteY13" fmla="*/ 301152 h 801627"/>
              <a:gd name="connsiteX14" fmla="*/ 39097 w 1433357"/>
              <a:gd name="connsiteY14" fmla="*/ 299886 h 801627"/>
              <a:gd name="connsiteX15" fmla="*/ 31893 w 1433357"/>
              <a:gd name="connsiteY15" fmla="*/ 291156 h 801627"/>
              <a:gd name="connsiteX16" fmla="*/ 0 w 1433357"/>
              <a:gd name="connsiteY16" fmla="*/ 186745 h 801627"/>
            </a:gdLst>
            <a:ahLst/>
            <a:cxnLst/>
            <a:rect l="l" t="t" r="r" b="b"/>
            <a:pathLst>
              <a:path w="1433357" h="801627">
                <a:moveTo>
                  <a:pt x="0" y="186745"/>
                </a:move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lnTo>
                  <a:pt x="1433357" y="801627"/>
                </a:lnTo>
                <a:lnTo>
                  <a:pt x="493366" y="754909"/>
                </a:lnTo>
                <a:lnTo>
                  <a:pt x="316350" y="607464"/>
                </a:lnTo>
                <a:cubicBezTo>
                  <a:pt x="257197" y="552934"/>
                  <a:pt x="200234" y="494898"/>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11" name="标题 1"/>
          <p:cNvSpPr txBox="1"/>
          <p:nvPr/>
        </p:nvSpPr>
        <p:spPr>
          <a:xfrm>
            <a:off x="4090287" y="2034853"/>
            <a:ext cx="2144383" cy="885766"/>
          </a:xfrm>
          <a:prstGeom prst="rect">
            <a:avLst/>
          </a:prstGeom>
          <a:noFill/>
          <a:ln>
            <a:noFill/>
          </a:ln>
        </p:spPr>
        <p:txBody>
          <a:bodyPr vert="horz" wrap="square" lIns="0" tIns="0" rIns="0" bIns="0" rtlCol="0" anchor="b"/>
          <a:lstStyle/>
          <a:p>
            <a:pPr algn="r">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PART</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
        <p:nvSpPr>
          <p:cNvPr id="412" name="标题 1"/>
          <p:cNvSpPr txBox="1"/>
          <p:nvPr/>
        </p:nvSpPr>
        <p:spPr>
          <a:xfrm>
            <a:off x="6592187" y="1120453"/>
            <a:ext cx="1522083" cy="1800166"/>
          </a:xfrm>
          <a:prstGeom prst="rect">
            <a:avLst/>
          </a:prstGeom>
          <a:noFill/>
          <a:ln>
            <a:noFill/>
          </a:ln>
        </p:spPr>
        <p:txBody>
          <a:bodyPr vert="horz" wrap="square" lIns="0" tIns="0" rIns="0" bIns="0" rtlCol="0" anchor="b"/>
          <a:lstStyle/>
          <a:p>
            <a:pPr algn="l">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09</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414"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415" name="标题 1"/>
          <p:cNvSpPr txBox="1"/>
          <p:nvPr/>
        </p:nvSpPr>
        <p:spPr>
          <a:xfrm>
            <a:off x="7177042" y="2155965"/>
            <a:ext cx="4113258" cy="307777"/>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rPr>
              <a:t>Data Quality Enhancement</a:t>
            </a:r>
            <a:endPar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416" name="标题 1"/>
          <p:cNvSpPr txBox="1"/>
          <p:nvPr/>
        </p:nvSpPr>
        <p:spPr>
          <a:xfrm>
            <a:off x="7167517" y="2498384"/>
            <a:ext cx="4125290" cy="1381404"/>
          </a:xfrm>
          <a:prstGeom prst="rect">
            <a:avLst/>
          </a:prstGeom>
          <a:noFill/>
          <a:ln>
            <a:noFill/>
          </a:ln>
        </p:spPr>
        <p:txBody>
          <a:bodyPr vert="horz" wrap="square" lIns="0" tIns="0" rIns="0" bIns="0" rtlCol="0" anchor="t"/>
          <a:lstStyle/>
          <a:p>
            <a:pPr algn="l">
              <a:lnSpc>
                <a:spcPct val="150000"/>
              </a:lnSpc>
            </a:pPr>
            <a:r>
              <a:rPr kumimoji="1" lang="en-US" altLang="zh-CN" sz="1160">
                <a:ln w="12700">
                  <a:noFill/>
                </a:ln>
                <a:solidFill>
                  <a:srgbClr val="000000">
                    <a:alpha val="100000"/>
                  </a:srgbClr>
                </a:solidFill>
                <a:latin typeface="Times New Roman" panose="02020603050405020304" charset="0"/>
                <a:ea typeface="Source Han Sans"/>
                <a:cs typeface="Times New Roman" panose="02020603050405020304" charset="0"/>
              </a:rPr>
              <a:t>The project's hierarchical imputation strategy effectively addresses missing values, improving data quality and model accuracy.
Innovative composite features like Glucose_BMI and Age_Insulin enhance model interpretability and capture nonlinear metabolic interactions.</a:t>
            </a:r>
            <a:endParaRPr kumimoji="1" lang="en-US" altLang="zh-CN" sz="1160">
              <a:ln w="12700">
                <a:noFill/>
              </a:ln>
              <a:solidFill>
                <a:srgbClr val="000000">
                  <a:alpha val="100000"/>
                </a:srgbClr>
              </a:solidFill>
              <a:latin typeface="Times New Roman" panose="02020603050405020304" charset="0"/>
              <a:ea typeface="Source Han Sans"/>
              <a:cs typeface="Times New Roman" panose="02020603050405020304" charset="0"/>
            </a:endParaRPr>
          </a:p>
        </p:txBody>
      </p:sp>
      <p:sp>
        <p:nvSpPr>
          <p:cNvPr id="417" name="标题 1"/>
          <p:cNvSpPr txBox="1"/>
          <p:nvPr/>
        </p:nvSpPr>
        <p:spPr>
          <a:xfrm>
            <a:off x="6958176" y="2258232"/>
            <a:ext cx="109075" cy="109075"/>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18" name="标题 1"/>
          <p:cNvSpPr txBox="1"/>
          <p:nvPr/>
        </p:nvSpPr>
        <p:spPr>
          <a:xfrm>
            <a:off x="7177042" y="4059757"/>
            <a:ext cx="4113258" cy="307777"/>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rPr>
              <a:t>Algorithmic Advancements</a:t>
            </a:r>
            <a:endParaRPr kumimoji="1" lang="en-US" altLang="zh-CN" sz="160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419" name="标题 1"/>
          <p:cNvSpPr txBox="1"/>
          <p:nvPr/>
        </p:nvSpPr>
        <p:spPr>
          <a:xfrm>
            <a:off x="7167517" y="4402176"/>
            <a:ext cx="4125290" cy="1381404"/>
          </a:xfrm>
          <a:prstGeom prst="rect">
            <a:avLst/>
          </a:prstGeom>
          <a:noFill/>
          <a:ln>
            <a:noFill/>
          </a:ln>
        </p:spPr>
        <p:txBody>
          <a:bodyPr vert="horz" wrap="square" lIns="0" tIns="0" rIns="0" bIns="0" rtlCol="0" anchor="t"/>
          <a:lstStyle/>
          <a:p>
            <a:pPr algn="l">
              <a:lnSpc>
                <a:spcPct val="150000"/>
              </a:lnSpc>
            </a:pPr>
            <a:r>
              <a:rPr kumimoji="1" lang="en-US" altLang="zh-CN" sz="1160">
                <a:ln w="12700">
                  <a:noFill/>
                </a:ln>
                <a:solidFill>
                  <a:srgbClr val="000000">
                    <a:alpha val="100000"/>
                  </a:srgbClr>
                </a:solidFill>
                <a:latin typeface="Times New Roman" panose="02020603050405020304" charset="0"/>
                <a:ea typeface="Source Han Sans"/>
                <a:cs typeface="Times New Roman" panose="02020603050405020304" charset="0"/>
              </a:rPr>
              <a:t>The optimized ensemble model achieves significant performance improvements, with LightGBM emerging as the most efficient single model.
Hyperparameter tuning through grid search reduces cross- population generalization gaps, enhancing model robustness.</a:t>
            </a:r>
            <a:endParaRPr kumimoji="1" lang="en-US" altLang="zh-CN" sz="1160">
              <a:ln w="12700">
                <a:noFill/>
              </a:ln>
              <a:solidFill>
                <a:srgbClr val="000000">
                  <a:alpha val="100000"/>
                </a:srgbClr>
              </a:solidFill>
              <a:latin typeface="Times New Roman" panose="02020603050405020304" charset="0"/>
              <a:ea typeface="Source Han Sans"/>
              <a:cs typeface="Times New Roman" panose="02020603050405020304" charset="0"/>
            </a:endParaRPr>
          </a:p>
        </p:txBody>
      </p:sp>
      <p:sp>
        <p:nvSpPr>
          <p:cNvPr id="420" name="标题 1"/>
          <p:cNvSpPr txBox="1"/>
          <p:nvPr/>
        </p:nvSpPr>
        <p:spPr>
          <a:xfrm>
            <a:off x="6958176" y="4145690"/>
            <a:ext cx="109075" cy="109075"/>
          </a:xfrm>
          <a:prstGeom prst="rect">
            <a:avLst/>
          </a:prstGeom>
          <a:solidFill>
            <a:schemeClr val="tx1">
              <a:lumMod val="65000"/>
              <a:lumOff val="3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pic>
        <p:nvPicPr>
          <p:cNvPr id="421" name="图片 420"/>
          <p:cNvPicPr>
            <a:picLocks noChangeAspect="1"/>
          </p:cNvPicPr>
          <p:nvPr/>
        </p:nvPicPr>
        <p:blipFill>
          <a:blip r:embed="rId1"/>
          <a:srcRect/>
          <a:stretch>
            <a:fillRect/>
          </a:stretch>
        </p:blipFill>
        <p:spPr>
          <a:xfrm>
            <a:off x="568327" y="2314777"/>
            <a:ext cx="5803895" cy="3426249"/>
          </a:xfrm>
          <a:prstGeom prst="rect">
            <a:avLst/>
          </a:prstGeom>
          <a:noFill/>
          <a:ln>
            <a:noFill/>
          </a:ln>
        </p:spPr>
      </p:pic>
      <p:pic>
        <p:nvPicPr>
          <p:cNvPr id="422" name="图片 421"/>
          <p:cNvPicPr>
            <a:picLocks noChangeAspect="1"/>
          </p:cNvPicPr>
          <p:nvPr/>
        </p:nvPicPr>
        <p:blipFill>
          <a:blip r:embed="rId2"/>
          <a:srcRect l="4653" r="4653" b="36733"/>
          <a:stretch>
            <a:fillRect/>
          </a:stretch>
        </p:blipFill>
        <p:spPr>
          <a:xfrm>
            <a:off x="85091" y="4585429"/>
            <a:ext cx="6598918" cy="1697498"/>
          </a:xfrm>
          <a:prstGeom prst="rect">
            <a:avLst/>
          </a:prstGeom>
          <a:noFill/>
          <a:ln>
            <a:noFill/>
          </a:ln>
        </p:spPr>
      </p:pic>
      <p:pic>
        <p:nvPicPr>
          <p:cNvPr id="423" name="图片 422"/>
          <p:cNvPicPr>
            <a:picLocks noChangeAspect="1"/>
          </p:cNvPicPr>
          <p:nvPr/>
        </p:nvPicPr>
        <p:blipFill>
          <a:blip r:embed="rId3"/>
          <a:srcRect/>
          <a:stretch>
            <a:fillRect/>
          </a:stretch>
        </p:blipFill>
        <p:spPr>
          <a:xfrm>
            <a:off x="1343361" y="2472932"/>
            <a:ext cx="4234778" cy="2619768"/>
          </a:xfrm>
          <a:prstGeom prst="rect">
            <a:avLst/>
          </a:prstGeom>
        </p:spPr>
      </p:pic>
      <p:sp>
        <p:nvSpPr>
          <p:cNvPr id="424"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Key Contributions</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425"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26"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428"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429" name="标题 1"/>
          <p:cNvSpPr txBox="1"/>
          <p:nvPr/>
        </p:nvSpPr>
        <p:spPr>
          <a:xfrm>
            <a:off x="1491586" y="1008063"/>
            <a:ext cx="3171825" cy="4827588"/>
          </a:xfrm>
          <a:custGeom>
            <a:avLst/>
            <a:gdLst>
              <a:gd name="T0" fmla="*/ 0 w 2005"/>
              <a:gd name="T1" fmla="*/ 2975 h 3052"/>
              <a:gd name="T2" fmla="*/ 479 w 2005"/>
              <a:gd name="T3" fmla="*/ 3052 h 3052"/>
              <a:gd name="T4" fmla="*/ 2005 w 2005"/>
              <a:gd name="T5" fmla="*/ 1526 h 3052"/>
              <a:gd name="T6" fmla="*/ 479 w 2005"/>
              <a:gd name="T7" fmla="*/ 0 h 3052"/>
              <a:gd name="T8" fmla="*/ 0 w 2005"/>
              <a:gd name="T9" fmla="*/ 77 h 3052"/>
            </a:gdLst>
            <a:ahLst/>
            <a:cxnLst/>
            <a:rect l="0" t="0" r="r" b="b"/>
            <a:pathLst>
              <a:path w="2005" h="3052">
                <a:moveTo>
                  <a:pt x="0" y="2975"/>
                </a:moveTo>
                <a:cubicBezTo>
                  <a:pt x="151" y="3025"/>
                  <a:pt x="312" y="3052"/>
                  <a:pt x="479" y="3052"/>
                </a:cubicBezTo>
                <a:cubicBezTo>
                  <a:pt x="1322" y="3052"/>
                  <a:pt x="2005" y="2369"/>
                  <a:pt x="2005" y="1526"/>
                </a:cubicBezTo>
                <a:cubicBezTo>
                  <a:pt x="2005" y="683"/>
                  <a:pt x="1322" y="0"/>
                  <a:pt x="479" y="0"/>
                </a:cubicBezTo>
                <a:cubicBezTo>
                  <a:pt x="312" y="0"/>
                  <a:pt x="151" y="27"/>
                  <a:pt x="0" y="77"/>
                </a:cubicBezTo>
              </a:path>
            </a:pathLst>
          </a:custGeom>
          <a:gradFill>
            <a:gsLst>
              <a:gs pos="19000">
                <a:schemeClr val="accent1">
                  <a:lumMod val="20000"/>
                  <a:lumOff val="80000"/>
                  <a:alpha val="0"/>
                </a:schemeClr>
              </a:gs>
              <a:gs pos="100000">
                <a:schemeClr val="accent1">
                  <a:alpha val="50000"/>
                </a:schemeClr>
              </a:gs>
            </a:gsLst>
            <a:lin ang="0" scaled="0"/>
          </a:gradFill>
          <a:ln cap="flat">
            <a:noFill/>
            <a:prstDash val="solid"/>
            <a:miter/>
          </a:ln>
        </p:spPr>
        <p:txBody>
          <a:bodyPr vert="horz" wrap="square" lIns="91440" tIns="45720" rIns="91440" bIns="45720" rtlCol="0" anchor="t"/>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430" name="标题 1"/>
          <p:cNvSpPr txBox="1"/>
          <p:nvPr/>
        </p:nvSpPr>
        <p:spPr>
          <a:xfrm>
            <a:off x="9217059" y="4763"/>
            <a:ext cx="1419225" cy="6850063"/>
          </a:xfrm>
          <a:custGeom>
            <a:avLst/>
            <a:gdLst>
              <a:gd name="T0" fmla="*/ 0 w 897"/>
              <a:gd name="T1" fmla="*/ 4330 h 4330"/>
              <a:gd name="T2" fmla="*/ 897 w 897"/>
              <a:gd name="T3" fmla="*/ 2160 h 4330"/>
              <a:gd name="T4" fmla="*/ 9 w 897"/>
              <a:gd name="T5" fmla="*/ 0 h 4330"/>
            </a:gdLst>
            <a:ahLst/>
            <a:cxnLst/>
            <a:rect l="0" t="0" r="r" b="b"/>
            <a:pathLst>
              <a:path w="897" h="4330">
                <a:moveTo>
                  <a:pt x="0" y="4330"/>
                </a:moveTo>
                <a:cubicBezTo>
                  <a:pt x="554" y="3774"/>
                  <a:pt x="897" y="3007"/>
                  <a:pt x="897" y="2160"/>
                </a:cubicBezTo>
                <a:cubicBezTo>
                  <a:pt x="897" y="1318"/>
                  <a:pt x="558" y="555"/>
                  <a:pt x="9" y="0"/>
                </a:cubicBezTo>
              </a:path>
            </a:pathLst>
          </a:custGeom>
          <a:gradFill>
            <a:gsLst>
              <a:gs pos="0">
                <a:schemeClr val="accent1">
                  <a:lumMod val="20000"/>
                  <a:lumOff val="80000"/>
                  <a:alpha val="0"/>
                </a:schemeClr>
              </a:gs>
              <a:gs pos="100000">
                <a:schemeClr val="accent1">
                  <a:alpha val="50000"/>
                </a:schemeClr>
              </a:gs>
            </a:gsLst>
            <a:lin ang="0" scaled="0"/>
          </a:gradFill>
          <a:ln cap="flat">
            <a:noFill/>
            <a:prstDash val="solid"/>
            <a:miter/>
          </a:ln>
        </p:spPr>
        <p:txBody>
          <a:bodyPr vert="horz" wrap="square" lIns="91440" tIns="45720" rIns="91440" bIns="45720" rtlCol="0" anchor="t"/>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431" name="标题 1"/>
          <p:cNvSpPr txBox="1"/>
          <p:nvPr/>
        </p:nvSpPr>
        <p:spPr>
          <a:xfrm>
            <a:off x="3834552" y="1675187"/>
            <a:ext cx="540000" cy="540000"/>
          </a:xfrm>
          <a:prstGeom prst="roundRect">
            <a:avLst>
              <a:gd name="adj" fmla="val 50000"/>
            </a:avLst>
          </a:prstGeom>
          <a:gradFill>
            <a:gsLst>
              <a:gs pos="0">
                <a:schemeClr val="accent1">
                  <a:lumMod val="60000"/>
                  <a:lumOff val="40000"/>
                </a:schemeClr>
              </a:gs>
              <a:gs pos="50000">
                <a:schemeClr val="accent1"/>
              </a:gs>
            </a:gsLst>
            <a:lin ang="2700000" scaled="0"/>
          </a:gradFill>
          <a:ln w="6350" cap="sq">
            <a:solidFill>
              <a:schemeClr val="bg1"/>
            </a:solidFill>
            <a:miter/>
          </a:ln>
          <a:effectLst>
            <a:outerShdw blurRad="177800" dist="152400" dir="2700000" algn="tl" rotWithShape="0">
              <a:schemeClr val="accent1">
                <a:alpha val="20000"/>
              </a:schemeClr>
            </a:outerShdw>
          </a:effectLst>
        </p:spPr>
        <p:txBody>
          <a:bodyPr vert="horz" wrap="square" lIns="0" tIns="0" rIns="0" bIns="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32" name="标题 1"/>
          <p:cNvSpPr txBox="1"/>
          <p:nvPr/>
        </p:nvSpPr>
        <p:spPr>
          <a:xfrm>
            <a:off x="4360716" y="3159000"/>
            <a:ext cx="540000" cy="540000"/>
          </a:xfrm>
          <a:prstGeom prst="roundRect">
            <a:avLst>
              <a:gd name="adj" fmla="val 50000"/>
            </a:avLst>
          </a:prstGeom>
          <a:gradFill>
            <a:gsLst>
              <a:gs pos="0">
                <a:schemeClr val="accent1">
                  <a:lumMod val="60000"/>
                  <a:lumOff val="40000"/>
                </a:schemeClr>
              </a:gs>
              <a:gs pos="50000">
                <a:schemeClr val="accent1"/>
              </a:gs>
            </a:gsLst>
            <a:lin ang="2700000" scaled="0"/>
          </a:gradFill>
          <a:ln w="6350" cap="sq">
            <a:solidFill>
              <a:schemeClr val="bg1"/>
            </a:solidFill>
            <a:miter/>
          </a:ln>
          <a:effectLst>
            <a:outerShdw blurRad="177800" dist="152400" dir="2700000" algn="tl" rotWithShape="0">
              <a:schemeClr val="accent1">
                <a:alpha val="20000"/>
              </a:schemeClr>
            </a:outerShdw>
          </a:effectLst>
        </p:spPr>
        <p:txBody>
          <a:bodyPr vert="horz" wrap="square" lIns="0" tIns="0" rIns="0" bIns="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33" name="标题 1"/>
          <p:cNvSpPr txBox="1"/>
          <p:nvPr/>
        </p:nvSpPr>
        <p:spPr>
          <a:xfrm>
            <a:off x="3834552" y="4642813"/>
            <a:ext cx="540000" cy="540000"/>
          </a:xfrm>
          <a:prstGeom prst="roundRect">
            <a:avLst>
              <a:gd name="adj" fmla="val 50000"/>
            </a:avLst>
          </a:prstGeom>
          <a:gradFill>
            <a:gsLst>
              <a:gs pos="0">
                <a:schemeClr val="accent1">
                  <a:lumMod val="60000"/>
                  <a:lumOff val="40000"/>
                </a:schemeClr>
              </a:gs>
              <a:gs pos="50000">
                <a:schemeClr val="accent1"/>
              </a:gs>
            </a:gsLst>
            <a:lin ang="2700000" scaled="0"/>
          </a:gradFill>
          <a:ln w="6350" cap="sq">
            <a:solidFill>
              <a:schemeClr val="bg1"/>
            </a:solidFill>
            <a:miter/>
          </a:ln>
          <a:effectLst>
            <a:outerShdw blurRad="177800" dist="152400" dir="2700000" algn="tl" rotWithShape="0">
              <a:schemeClr val="accent1">
                <a:alpha val="20000"/>
              </a:schemeClr>
            </a:outerShdw>
          </a:effectLst>
        </p:spPr>
        <p:txBody>
          <a:bodyPr vert="horz" wrap="square" lIns="0" tIns="0" rIns="0" bIns="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34" name="标题 1"/>
          <p:cNvSpPr txBox="1"/>
          <p:nvPr/>
        </p:nvSpPr>
        <p:spPr>
          <a:xfrm>
            <a:off x="1976733" y="2915807"/>
            <a:ext cx="1100769" cy="1037500"/>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ahLst/>
            <a:cxn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gradFill>
            <a:gsLst>
              <a:gs pos="0">
                <a:schemeClr val="accent1">
                  <a:lumMod val="60000"/>
                  <a:lumOff val="40000"/>
                  <a:alpha val="100000"/>
                </a:schemeClr>
              </a:gs>
              <a:gs pos="100000">
                <a:schemeClr val="accent1">
                  <a:alpha val="100000"/>
                </a:schemeClr>
              </a:gs>
            </a:gsLst>
            <a:lin ang="3000000" scaled="0"/>
          </a:gradFill>
          <a:ln cap="flat">
            <a:noFill/>
            <a:prstDash val="solid"/>
            <a:miter/>
          </a:ln>
        </p:spPr>
        <p:txBody>
          <a:bodyPr vert="horz" wrap="square" lIns="91440" tIns="45720" rIns="91440" bIns="45720" rtlCol="0" anchor="ctr"/>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435" name="标题 1"/>
          <p:cNvSpPr txBox="1"/>
          <p:nvPr/>
        </p:nvSpPr>
        <p:spPr>
          <a:xfrm>
            <a:off x="4664075" y="1730249"/>
            <a:ext cx="4806950" cy="898651"/>
          </a:xfrm>
          <a:prstGeom prst="rect">
            <a:avLst/>
          </a:prstGeom>
          <a:noFill/>
          <a:ln w="12700" cap="sq">
            <a:noFill/>
            <a:miter/>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Times New Roman" panose="02020603050405020304" charset="0"/>
                <a:ea typeface="Source Han Sans"/>
                <a:cs typeface="Times New Roman" panose="02020603050405020304" charset="0"/>
              </a:rPr>
              <a:t>The reliance on Pima Indian female data limits the model's generalizability. Future work should incorporate multi- ethnic cohorts to improve model applicability.</a:t>
            </a:r>
            <a:endParaRPr kumimoji="1" lang="en-US" altLang="zh-CN" sz="1400">
              <a:ln w="12700">
                <a:noFill/>
              </a:ln>
              <a:solidFill>
                <a:srgbClr val="404040">
                  <a:alpha val="100000"/>
                </a:srgbClr>
              </a:solidFill>
              <a:latin typeface="Times New Roman" panose="02020603050405020304" charset="0"/>
              <a:ea typeface="Source Han Sans"/>
              <a:cs typeface="Times New Roman" panose="02020603050405020304" charset="0"/>
            </a:endParaRPr>
          </a:p>
        </p:txBody>
      </p:sp>
      <p:sp>
        <p:nvSpPr>
          <p:cNvPr id="436" name="标题 1"/>
          <p:cNvSpPr txBox="1"/>
          <p:nvPr/>
        </p:nvSpPr>
        <p:spPr>
          <a:xfrm>
            <a:off x="4664075" y="1209549"/>
            <a:ext cx="4806950" cy="454151"/>
          </a:xfrm>
          <a:prstGeom prst="rect">
            <a:avLst/>
          </a:prstGeom>
          <a:noFill/>
          <a:ln cap="sq">
            <a:noFill/>
            <a:prstDash val="solid"/>
            <a:miter/>
          </a:ln>
        </p:spPr>
        <p:txBody>
          <a:bodyPr vert="horz" wrap="square" lIns="0" tIns="0" rIns="0" bIns="0" rtlCol="0" anchor="ctr"/>
          <a:lstStyle/>
          <a:p>
            <a:pPr algn="l">
              <a:lnSpc>
                <a:spcPct val="150000"/>
              </a:lnSpc>
            </a:pPr>
            <a:r>
              <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rPr>
              <a:t>Demographic Bias</a:t>
            </a:r>
            <a:endPar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endParaRPr>
          </a:p>
        </p:txBody>
      </p:sp>
      <p:sp>
        <p:nvSpPr>
          <p:cNvPr id="437" name="标题 1"/>
          <p:cNvSpPr txBox="1"/>
          <p:nvPr/>
        </p:nvSpPr>
        <p:spPr>
          <a:xfrm>
            <a:off x="5006975" y="2924049"/>
            <a:ext cx="4806950" cy="454151"/>
          </a:xfrm>
          <a:prstGeom prst="rect">
            <a:avLst/>
          </a:prstGeom>
          <a:noFill/>
          <a:ln cap="sq">
            <a:noFill/>
            <a:prstDash val="solid"/>
            <a:miter/>
          </a:ln>
        </p:spPr>
        <p:txBody>
          <a:bodyPr vert="horz" wrap="square" lIns="0" tIns="0" rIns="0" bIns="0" rtlCol="0" anchor="ctr"/>
          <a:lstStyle/>
          <a:p>
            <a:pPr algn="l">
              <a:lnSpc>
                <a:spcPct val="150000"/>
              </a:lnSpc>
            </a:pPr>
            <a:r>
              <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rPr>
              <a:t>Interpretability-Performance Trade-off</a:t>
            </a:r>
            <a:endPar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endParaRPr>
          </a:p>
        </p:txBody>
      </p:sp>
      <p:sp>
        <p:nvSpPr>
          <p:cNvPr id="438" name="标题 1"/>
          <p:cNvSpPr txBox="1"/>
          <p:nvPr/>
        </p:nvSpPr>
        <p:spPr>
          <a:xfrm>
            <a:off x="5006975" y="3444749"/>
            <a:ext cx="4806950" cy="898651"/>
          </a:xfrm>
          <a:prstGeom prst="rect">
            <a:avLst/>
          </a:prstGeom>
          <a:noFill/>
          <a:ln w="12700" cap="sq">
            <a:noFill/>
            <a:miter/>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Times New Roman" panose="02020603050405020304" charset="0"/>
                <a:ea typeface="Source Han Sans"/>
                <a:cs typeface="Times New Roman" panose="02020603050405020304" charset="0"/>
              </a:rPr>
              <a:t>While SHAP values provide partial explanations, advanced techniques like counterfactual analysis could enhance clinical trust and model interpretability.</a:t>
            </a:r>
            <a:endParaRPr kumimoji="1" lang="en-US" altLang="zh-CN" sz="1400">
              <a:ln w="12700">
                <a:noFill/>
              </a:ln>
              <a:solidFill>
                <a:srgbClr val="404040">
                  <a:alpha val="100000"/>
                </a:srgbClr>
              </a:solidFill>
              <a:latin typeface="Times New Roman" panose="02020603050405020304" charset="0"/>
              <a:ea typeface="Source Han Sans"/>
              <a:cs typeface="Times New Roman" panose="02020603050405020304" charset="0"/>
            </a:endParaRPr>
          </a:p>
        </p:txBody>
      </p:sp>
      <p:sp>
        <p:nvSpPr>
          <p:cNvPr id="439" name="标题 1"/>
          <p:cNvSpPr txBox="1"/>
          <p:nvPr/>
        </p:nvSpPr>
        <p:spPr>
          <a:xfrm>
            <a:off x="4549775" y="4651249"/>
            <a:ext cx="4806950" cy="454151"/>
          </a:xfrm>
          <a:prstGeom prst="rect">
            <a:avLst/>
          </a:prstGeom>
          <a:noFill/>
          <a:ln cap="sq">
            <a:noFill/>
            <a:prstDash val="solid"/>
            <a:miter/>
          </a:ln>
        </p:spPr>
        <p:txBody>
          <a:bodyPr vert="horz" wrap="square" lIns="0" tIns="0" rIns="0" bIns="0" rtlCol="0" anchor="ctr"/>
          <a:lstStyle/>
          <a:p>
            <a:pPr algn="l">
              <a:lnSpc>
                <a:spcPct val="150000"/>
              </a:lnSpc>
            </a:pPr>
            <a:r>
              <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rPr>
              <a:t>Temporal Dynamics</a:t>
            </a:r>
            <a:endPar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endParaRPr>
          </a:p>
        </p:txBody>
      </p:sp>
      <p:sp>
        <p:nvSpPr>
          <p:cNvPr id="440" name="标题 1"/>
          <p:cNvSpPr txBox="1"/>
          <p:nvPr/>
        </p:nvSpPr>
        <p:spPr>
          <a:xfrm>
            <a:off x="4549775" y="5171949"/>
            <a:ext cx="4806950" cy="898651"/>
          </a:xfrm>
          <a:prstGeom prst="rect">
            <a:avLst/>
          </a:prstGeom>
          <a:noFill/>
          <a:ln w="12700" cap="sq">
            <a:noFill/>
            <a:miter/>
          </a:ln>
        </p:spPr>
        <p:txBody>
          <a:bodyPr vert="horz" wrap="square" lIns="0" tIns="0" rIns="0" bIns="0" rtlCol="0" anchor="t"/>
          <a:lstStyle/>
          <a:p>
            <a:pPr algn="l">
              <a:lnSpc>
                <a:spcPct val="150000"/>
              </a:lnSpc>
            </a:pPr>
            <a:r>
              <a:rPr kumimoji="1" lang="en-US" altLang="zh-CN" sz="1070">
                <a:ln w="12700">
                  <a:noFill/>
                </a:ln>
                <a:solidFill>
                  <a:srgbClr val="404040">
                    <a:alpha val="100000"/>
                  </a:srgbClr>
                </a:solidFill>
                <a:latin typeface="Times New Roman" panose="02020603050405020304" charset="0"/>
                <a:ea typeface="Source Han Sans"/>
                <a:cs typeface="Times New Roman" panose="02020603050405020304" charset="0"/>
              </a:rPr>
              <a:t>Integrating longitudinal health records may improve prediction accuracy for progressive conditions like diabetes, providing a more comprehensive understanding of disease progression.</a:t>
            </a:r>
            <a:endParaRPr kumimoji="1" lang="en-US" altLang="zh-CN" sz="1070">
              <a:ln w="12700">
                <a:noFill/>
              </a:ln>
              <a:solidFill>
                <a:srgbClr val="404040">
                  <a:alpha val="100000"/>
                </a:srgbClr>
              </a:solidFill>
              <a:latin typeface="Times New Roman" panose="02020603050405020304" charset="0"/>
              <a:ea typeface="Source Han Sans"/>
              <a:cs typeface="Times New Roman" panose="02020603050405020304" charset="0"/>
            </a:endParaRPr>
          </a:p>
        </p:txBody>
      </p:sp>
      <p:sp>
        <p:nvSpPr>
          <p:cNvPr id="441" name="标题 1"/>
          <p:cNvSpPr txBox="1"/>
          <p:nvPr/>
        </p:nvSpPr>
        <p:spPr>
          <a:xfrm>
            <a:off x="3813175" y="1793749"/>
            <a:ext cx="552450" cy="301751"/>
          </a:xfrm>
          <a:prstGeom prst="rect">
            <a:avLst/>
          </a:prstGeom>
          <a:noFill/>
          <a:ln cap="sq">
            <a:noFill/>
            <a:prstDash val="solid"/>
            <a:miter/>
          </a:ln>
        </p:spPr>
        <p:txBody>
          <a:bodyPr vert="horz" wrap="square" lIns="0" tIns="0" rIns="0" bIns="0" rtlCol="0" anchor="ctr"/>
          <a:lstStyle/>
          <a:p>
            <a:pPr algn="ctr">
              <a:lnSpc>
                <a:spcPct val="150000"/>
              </a:lnSpc>
            </a:pPr>
            <a:r>
              <a:rPr kumimoji="1" lang="en-US" altLang="zh-CN" sz="1800">
                <a:ln w="12700">
                  <a:noFill/>
                </a:ln>
                <a:solidFill>
                  <a:srgbClr val="FFFFFF">
                    <a:alpha val="100000"/>
                  </a:srgbClr>
                </a:solidFill>
                <a:latin typeface="Times New Roman" panose="02020603050405020304" charset="0"/>
                <a:ea typeface="OPPOSans B"/>
                <a:cs typeface="Times New Roman" panose="02020603050405020304" charset="0"/>
              </a:rPr>
              <a:t>01</a:t>
            </a:r>
            <a:endParaRPr kumimoji="1" lang="en-US" altLang="zh-CN" sz="1800">
              <a:ln w="12700">
                <a:noFill/>
              </a:ln>
              <a:solidFill>
                <a:srgbClr val="FFFFFF">
                  <a:alpha val="100000"/>
                </a:srgbClr>
              </a:solidFill>
              <a:latin typeface="Times New Roman" panose="02020603050405020304" charset="0"/>
              <a:ea typeface="OPPOSans B"/>
              <a:cs typeface="Times New Roman" panose="02020603050405020304" charset="0"/>
            </a:endParaRPr>
          </a:p>
        </p:txBody>
      </p:sp>
      <p:sp>
        <p:nvSpPr>
          <p:cNvPr id="442" name="标题 1"/>
          <p:cNvSpPr txBox="1"/>
          <p:nvPr/>
        </p:nvSpPr>
        <p:spPr>
          <a:xfrm>
            <a:off x="4346575" y="3279649"/>
            <a:ext cx="552450" cy="301751"/>
          </a:xfrm>
          <a:prstGeom prst="rect">
            <a:avLst/>
          </a:prstGeom>
          <a:noFill/>
          <a:ln cap="sq">
            <a:noFill/>
            <a:prstDash val="solid"/>
            <a:miter/>
          </a:ln>
        </p:spPr>
        <p:txBody>
          <a:bodyPr vert="horz" wrap="square" lIns="0" tIns="0" rIns="0" bIns="0" rtlCol="0" anchor="ctr"/>
          <a:lstStyle/>
          <a:p>
            <a:pPr algn="ctr">
              <a:lnSpc>
                <a:spcPct val="150000"/>
              </a:lnSpc>
            </a:pPr>
            <a:r>
              <a:rPr kumimoji="1" lang="en-US" altLang="zh-CN" sz="1800">
                <a:ln w="12700">
                  <a:noFill/>
                </a:ln>
                <a:solidFill>
                  <a:srgbClr val="FFFFFF">
                    <a:alpha val="100000"/>
                  </a:srgbClr>
                </a:solidFill>
                <a:latin typeface="Times New Roman" panose="02020603050405020304" charset="0"/>
                <a:ea typeface="OPPOSans B"/>
                <a:cs typeface="Times New Roman" panose="02020603050405020304" charset="0"/>
              </a:rPr>
              <a:t>02</a:t>
            </a:r>
            <a:endParaRPr kumimoji="1" lang="en-US" altLang="zh-CN" sz="1800">
              <a:ln w="12700">
                <a:noFill/>
              </a:ln>
              <a:solidFill>
                <a:srgbClr val="FFFFFF">
                  <a:alpha val="100000"/>
                </a:srgbClr>
              </a:solidFill>
              <a:latin typeface="Times New Roman" panose="02020603050405020304" charset="0"/>
              <a:ea typeface="OPPOSans B"/>
              <a:cs typeface="Times New Roman" panose="02020603050405020304" charset="0"/>
            </a:endParaRPr>
          </a:p>
        </p:txBody>
      </p:sp>
      <p:sp>
        <p:nvSpPr>
          <p:cNvPr id="443" name="标题 1"/>
          <p:cNvSpPr txBox="1"/>
          <p:nvPr/>
        </p:nvSpPr>
        <p:spPr>
          <a:xfrm>
            <a:off x="3825875" y="4778249"/>
            <a:ext cx="552450" cy="301751"/>
          </a:xfrm>
          <a:prstGeom prst="rect">
            <a:avLst/>
          </a:prstGeom>
          <a:noFill/>
          <a:ln cap="sq">
            <a:noFill/>
            <a:prstDash val="solid"/>
            <a:miter/>
          </a:ln>
        </p:spPr>
        <p:txBody>
          <a:bodyPr vert="horz" wrap="square" lIns="0" tIns="0" rIns="0" bIns="0" rtlCol="0" anchor="ctr"/>
          <a:lstStyle/>
          <a:p>
            <a:pPr algn="ctr">
              <a:lnSpc>
                <a:spcPct val="150000"/>
              </a:lnSpc>
            </a:pPr>
            <a:r>
              <a:rPr kumimoji="1" lang="en-US" altLang="zh-CN" sz="1800">
                <a:ln w="12700">
                  <a:noFill/>
                </a:ln>
                <a:solidFill>
                  <a:srgbClr val="FFFFFF">
                    <a:alpha val="100000"/>
                  </a:srgbClr>
                </a:solidFill>
                <a:latin typeface="Times New Roman" panose="02020603050405020304" charset="0"/>
                <a:ea typeface="OPPOSans B"/>
                <a:cs typeface="Times New Roman" panose="02020603050405020304" charset="0"/>
              </a:rPr>
              <a:t>03</a:t>
            </a:r>
            <a:endParaRPr kumimoji="1" lang="en-US" altLang="zh-CN" sz="1800">
              <a:ln w="12700">
                <a:noFill/>
              </a:ln>
              <a:solidFill>
                <a:srgbClr val="FFFFFF">
                  <a:alpha val="100000"/>
                </a:srgbClr>
              </a:solidFill>
              <a:latin typeface="Times New Roman" panose="02020603050405020304" charset="0"/>
              <a:ea typeface="OPPOSans B"/>
              <a:cs typeface="Times New Roman" panose="02020603050405020304" charset="0"/>
            </a:endParaRPr>
          </a:p>
        </p:txBody>
      </p:sp>
      <p:sp>
        <p:nvSpPr>
          <p:cNvPr id="444"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Limitations and Future Directions</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445"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46"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57" name="图片 456"/>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458"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98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pic>
        <p:nvPicPr>
          <p:cNvPr id="459" name="图片 458"/>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460"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89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sp>
        <p:nvSpPr>
          <p:cNvPr id="461" name="标题 1"/>
          <p:cNvSpPr txBox="1"/>
          <p:nvPr/>
        </p:nvSpPr>
        <p:spPr>
          <a:xfrm rot="2137481">
            <a:off x="2072" y="5356355"/>
            <a:ext cx="2036224" cy="1314749"/>
          </a:xfrm>
          <a:custGeom>
            <a:avLst/>
            <a:gdLst>
              <a:gd name="connsiteX0" fmla="*/ 92521 w 2036224"/>
              <a:gd name="connsiteY0" fmla="*/ 35839 h 1314749"/>
              <a:gd name="connsiteX1" fmla="*/ 209849 w 2036224"/>
              <a:gd name="connsiteY1" fmla="*/ 0 h 1314749"/>
              <a:gd name="connsiteX2" fmla="*/ 383859 w 2036224"/>
              <a:gd name="connsiteY2" fmla="*/ 92520 h 1314749"/>
              <a:gd name="connsiteX3" fmla="*/ 392527 w 2036224"/>
              <a:gd name="connsiteY3" fmla="*/ 108490 h 1314749"/>
              <a:gd name="connsiteX4" fmla="*/ 401929 w 2036224"/>
              <a:gd name="connsiteY4" fmla="*/ 120885 h 1314749"/>
              <a:gd name="connsiteX5" fmla="*/ 476751 w 2036224"/>
              <a:gd name="connsiteY5" fmla="*/ 209797 h 1314749"/>
              <a:gd name="connsiteX6" fmla="*/ 2030065 w 2036224"/>
              <a:gd name="connsiteY6" fmla="*/ 966391 h 1314749"/>
              <a:gd name="connsiteX7" fmla="*/ 2036224 w 2036224"/>
              <a:gd name="connsiteY7" fmla="*/ 966470 h 1314749"/>
              <a:gd name="connsiteX8" fmla="*/ 1550196 w 2036224"/>
              <a:gd name="connsiteY8" fmla="*/ 1314749 h 1314749"/>
              <a:gd name="connsiteX9" fmla="*/ 1497652 w 2036224"/>
              <a:gd name="connsiteY9" fmla="*/ 1303885 h 1314749"/>
              <a:gd name="connsiteX10" fmla="*/ 163775 w 2036224"/>
              <a:gd name="connsiteY10" fmla="*/ 486988 h 1314749"/>
              <a:gd name="connsiteX11" fmla="*/ 75096 w 2036224"/>
              <a:gd name="connsiteY11" fmla="*/ 381609 h 1314749"/>
              <a:gd name="connsiteX12" fmla="*/ 42327 w 2036224"/>
              <a:gd name="connsiteY12" fmla="*/ 338409 h 1314749"/>
              <a:gd name="connsiteX13" fmla="*/ 43933 w 2036224"/>
              <a:gd name="connsiteY13" fmla="*/ 336987 h 1314749"/>
              <a:gd name="connsiteX14" fmla="*/ 35839 w 2036224"/>
              <a:gd name="connsiteY14" fmla="*/ 327177 h 1314749"/>
              <a:gd name="connsiteX15" fmla="*/ 0 w 2036224"/>
              <a:gd name="connsiteY15" fmla="*/ 209849 h 1314749"/>
              <a:gd name="connsiteX16" fmla="*/ 16492 w 2036224"/>
              <a:gd name="connsiteY16" fmla="*/ 128166 h 1314749"/>
              <a:gd name="connsiteX17" fmla="*/ 92521 w 2036224"/>
              <a:gd name="connsiteY17" fmla="*/ 35839 h 1314749"/>
            </a:gdLst>
            <a:ahLst/>
            <a:cxnLst/>
            <a:rect l="l" t="t" r="r" b="b"/>
            <a:pathLst>
              <a:path w="2036224" h="1314749">
                <a:moveTo>
                  <a:pt x="92521" y="35839"/>
                </a:moveTo>
                <a:cubicBezTo>
                  <a:pt x="126013" y="13212"/>
                  <a:pt x="166388" y="0"/>
                  <a:pt x="209849" y="0"/>
                </a:cubicBezTo>
                <a:cubicBezTo>
                  <a:pt x="282284" y="0"/>
                  <a:pt x="346147" y="36700"/>
                  <a:pt x="383859" y="92520"/>
                </a:cubicBezTo>
                <a:lnTo>
                  <a:pt x="392527" y="108490"/>
                </a:lnTo>
                <a:lnTo>
                  <a:pt x="401929" y="120885"/>
                </a:lnTo>
                <a:cubicBezTo>
                  <a:pt x="425979" y="150982"/>
                  <a:pt x="450920" y="180630"/>
                  <a:pt x="476751" y="209797"/>
                </a:cubicBezTo>
                <a:cubicBezTo>
                  <a:pt x="890058" y="676462"/>
                  <a:pt x="1453392" y="931423"/>
                  <a:pt x="2030065" y="966391"/>
                </a:cubicBezTo>
                <a:lnTo>
                  <a:pt x="2036224" y="966470"/>
                </a:lnTo>
                <a:lnTo>
                  <a:pt x="1550196" y="1314749"/>
                </a:lnTo>
                <a:lnTo>
                  <a:pt x="1497652" y="1303885"/>
                </a:lnTo>
                <a:cubicBezTo>
                  <a:pt x="998571" y="1175488"/>
                  <a:pt x="531163" y="901807"/>
                  <a:pt x="163775" y="486988"/>
                </a:cubicBezTo>
                <a:cubicBezTo>
                  <a:pt x="133159" y="452420"/>
                  <a:pt x="103600" y="417280"/>
                  <a:pt x="75096" y="381609"/>
                </a:cubicBezTo>
                <a:lnTo>
                  <a:pt x="42327" y="338409"/>
                </a:lnTo>
                <a:lnTo>
                  <a:pt x="43933" y="336987"/>
                </a:lnTo>
                <a:lnTo>
                  <a:pt x="35839" y="327177"/>
                </a:lnTo>
                <a:cubicBezTo>
                  <a:pt x="13212" y="293685"/>
                  <a:pt x="0" y="253309"/>
                  <a:pt x="0" y="209849"/>
                </a:cubicBezTo>
                <a:cubicBezTo>
                  <a:pt x="0" y="180874"/>
                  <a:pt x="5872" y="153272"/>
                  <a:pt x="16492" y="128166"/>
                </a:cubicBezTo>
                <a:cubicBezTo>
                  <a:pt x="32420" y="90507"/>
                  <a:pt x="59029" y="58466"/>
                  <a:pt x="92521" y="35839"/>
                </a:cubicBezTo>
                <a:close/>
              </a:path>
            </a:pathLst>
          </a:custGeom>
          <a:gradFill>
            <a:gsLst>
              <a:gs pos="12000">
                <a:schemeClr val="accent1">
                  <a:lumMod val="49000"/>
                  <a:lumOff val="51000"/>
                </a:schemeClr>
              </a:gs>
              <a:gs pos="79310">
                <a:schemeClr val="accent1">
                  <a:alpha val="72000"/>
                  <a:lumMod val="31000"/>
                  <a:lumOff val="69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62" name="标题 1"/>
          <p:cNvSpPr txBox="1"/>
          <p:nvPr/>
        </p:nvSpPr>
        <p:spPr>
          <a:xfrm rot="12289066">
            <a:off x="9881456" y="66356"/>
            <a:ext cx="1594711" cy="1075874"/>
          </a:xfrm>
          <a:custGeom>
            <a:avLst/>
            <a:gdLst>
              <a:gd name="connsiteX0" fmla="*/ 1594711 w 1594711"/>
              <a:gd name="connsiteY0" fmla="*/ 834987 h 1075874"/>
              <a:gd name="connsiteX1" fmla="*/ 1073809 w 1594711"/>
              <a:gd name="connsiteY1" fmla="*/ 1075874 h 1075874"/>
              <a:gd name="connsiteX2" fmla="*/ 900281 w 1594711"/>
              <a:gd name="connsiteY2" fmla="*/ 1003112 h 1075874"/>
              <a:gd name="connsiteX3" fmla="*/ 145744 w 1594711"/>
              <a:gd name="connsiteY3" fmla="*/ 433373 h 1075874"/>
              <a:gd name="connsiteX4" fmla="*/ 66828 w 1594711"/>
              <a:gd name="connsiteY4" fmla="*/ 339596 h 1075874"/>
              <a:gd name="connsiteX5" fmla="*/ 37667 w 1594711"/>
              <a:gd name="connsiteY5" fmla="*/ 301152 h 1075874"/>
              <a:gd name="connsiteX6" fmla="*/ 39097 w 1594711"/>
              <a:gd name="connsiteY6" fmla="*/ 299886 h 1075874"/>
              <a:gd name="connsiteX7" fmla="*/ 31893 w 1594711"/>
              <a:gd name="connsiteY7" fmla="*/ 291156 h 1075874"/>
              <a:gd name="connsiteX8" fmla="*/ 0 w 1594711"/>
              <a:gd name="connsiteY8" fmla="*/ 186745 h 1075874"/>
              <a:gd name="connsiteX9" fmla="*/ 14676 w 1594711"/>
              <a:gd name="connsiteY9" fmla="*/ 114055 h 1075874"/>
              <a:gd name="connsiteX10" fmla="*/ 186745 w 1594711"/>
              <a:gd name="connsiteY10" fmla="*/ 0 h 1075874"/>
              <a:gd name="connsiteX11" fmla="*/ 341597 w 1594711"/>
              <a:gd name="connsiteY11" fmla="*/ 82334 h 1075874"/>
              <a:gd name="connsiteX12" fmla="*/ 349312 w 1594711"/>
              <a:gd name="connsiteY12" fmla="*/ 96545 h 1075874"/>
              <a:gd name="connsiteX13" fmla="*/ 357678 w 1594711"/>
              <a:gd name="connsiteY13" fmla="*/ 107576 h 1075874"/>
              <a:gd name="connsiteX14" fmla="*/ 424263 w 1594711"/>
              <a:gd name="connsiteY14" fmla="*/ 186699 h 1075874"/>
              <a:gd name="connsiteX15" fmla="*/ 1425802 w 1594711"/>
              <a:gd name="connsiteY15" fmla="*/ 800065 h 1075874"/>
            </a:gdLst>
            <a:ahLst/>
            <a:cxnLst/>
            <a:rect l="l" t="t" r="r" b="b"/>
            <a:pathLst>
              <a:path w="1594711" h="1075874">
                <a:moveTo>
                  <a:pt x="1594711" y="834987"/>
                </a:moveTo>
                <a:lnTo>
                  <a:pt x="1073809" y="1075874"/>
                </a:lnTo>
                <a:lnTo>
                  <a:pt x="900281" y="1003112"/>
                </a:lnTo>
                <a:cubicBezTo>
                  <a:pt x="621223" y="869750"/>
                  <a:pt x="363704" y="679472"/>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63" name="标题 1"/>
          <p:cNvSpPr txBox="1"/>
          <p:nvPr/>
        </p:nvSpPr>
        <p:spPr>
          <a:xfrm>
            <a:off x="9032553" y="1711122"/>
            <a:ext cx="762996" cy="762996"/>
          </a:xfrm>
          <a:prstGeom prst="ellipse">
            <a:avLst/>
          </a:prstGeom>
          <a:solidFill>
            <a:schemeClr val="accent1">
              <a:lumMod val="40000"/>
              <a:lumOff val="6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64" name="标题 1"/>
          <p:cNvSpPr txBox="1"/>
          <p:nvPr/>
        </p:nvSpPr>
        <p:spPr>
          <a:xfrm>
            <a:off x="1694525" y="0"/>
            <a:ext cx="8802950" cy="6858000"/>
          </a:xfrm>
          <a:custGeom>
            <a:avLst/>
            <a:gdLst>
              <a:gd name="connsiteX0" fmla="*/ 6417046 w 8802950"/>
              <a:gd name="connsiteY0" fmla="*/ 0 h 6858000"/>
              <a:gd name="connsiteX1" fmla="*/ 6728294 w 8802950"/>
              <a:gd name="connsiteY1" fmla="*/ 0 h 6858000"/>
              <a:gd name="connsiteX2" fmla="*/ 6862382 w 8802950"/>
              <a:gd name="connsiteY2" fmla="*/ 85962 h 6858000"/>
              <a:gd name="connsiteX3" fmla="*/ 8802950 w 8802950"/>
              <a:gd name="connsiteY3" fmla="*/ 3735734 h 6858000"/>
              <a:gd name="connsiteX4" fmla="*/ 7513788 w 8802950"/>
              <a:gd name="connsiteY4" fmla="*/ 6848047 h 6858000"/>
              <a:gd name="connsiteX5" fmla="*/ 7503349 w 8802950"/>
              <a:gd name="connsiteY5" fmla="*/ 6858000 h 6858000"/>
              <a:gd name="connsiteX6" fmla="*/ 7269214 w 8802950"/>
              <a:gd name="connsiteY6" fmla="*/ 6858000 h 6858000"/>
              <a:gd name="connsiteX7" fmla="*/ 7402553 w 8802950"/>
              <a:gd name="connsiteY7" fmla="*/ 6736813 h 6858000"/>
              <a:gd name="connsiteX8" fmla="*/ 8645641 w 8802950"/>
              <a:gd name="connsiteY8" fmla="*/ 3735734 h 6858000"/>
              <a:gd name="connsiteX9" fmla="*/ 6424497 w 8802950"/>
              <a:gd name="connsiteY9" fmla="*/ 3816 h 6858000"/>
              <a:gd name="connsiteX10" fmla="*/ 2074656 w 8802950"/>
              <a:gd name="connsiteY10" fmla="*/ 0 h 6858000"/>
              <a:gd name="connsiteX11" fmla="*/ 2385904 w 8802950"/>
              <a:gd name="connsiteY11" fmla="*/ 0 h 6858000"/>
              <a:gd name="connsiteX12" fmla="*/ 2378454 w 8802950"/>
              <a:gd name="connsiteY12" fmla="*/ 3816 h 6858000"/>
              <a:gd name="connsiteX13" fmla="*/ 157309 w 8802950"/>
              <a:gd name="connsiteY13" fmla="*/ 3735734 h 6858000"/>
              <a:gd name="connsiteX14" fmla="*/ 1400397 w 8802950"/>
              <a:gd name="connsiteY14" fmla="*/ 6736813 h 6858000"/>
              <a:gd name="connsiteX15" fmla="*/ 1533737 w 8802950"/>
              <a:gd name="connsiteY15" fmla="*/ 6858000 h 6858000"/>
              <a:gd name="connsiteX16" fmla="*/ 1299602 w 8802950"/>
              <a:gd name="connsiteY16" fmla="*/ 6858000 h 6858000"/>
              <a:gd name="connsiteX17" fmla="*/ 1289162 w 8802950"/>
              <a:gd name="connsiteY17" fmla="*/ 6848047 h 6858000"/>
              <a:gd name="connsiteX18" fmla="*/ 0 w 8802950"/>
              <a:gd name="connsiteY18" fmla="*/ 3735734 h 6858000"/>
              <a:gd name="connsiteX19" fmla="*/ 1940568 w 8802950"/>
              <a:gd name="connsiteY19" fmla="*/ 85962 h 6858000"/>
            </a:gdLst>
            <a:ahLst/>
            <a:cxnLst/>
            <a:rect l="l" t="t" r="r" b="b"/>
            <a:pathLst>
              <a:path w="8802950" h="6858000">
                <a:moveTo>
                  <a:pt x="6417046" y="0"/>
                </a:moveTo>
                <a:lnTo>
                  <a:pt x="6728294" y="0"/>
                </a:lnTo>
                <a:lnTo>
                  <a:pt x="6862382" y="85962"/>
                </a:lnTo>
                <a:cubicBezTo>
                  <a:pt x="8033182" y="876939"/>
                  <a:pt x="8802950" y="2216442"/>
                  <a:pt x="8802950" y="3735734"/>
                </a:cubicBezTo>
                <a:cubicBezTo>
                  <a:pt x="8802950" y="4951168"/>
                  <a:pt x="8310298" y="6051537"/>
                  <a:pt x="7513788" y="6848047"/>
                </a:cubicBezTo>
                <a:lnTo>
                  <a:pt x="7503349" y="6858000"/>
                </a:lnTo>
                <a:lnTo>
                  <a:pt x="7269214" y="6858000"/>
                </a:lnTo>
                <a:lnTo>
                  <a:pt x="7402553" y="6736813"/>
                </a:lnTo>
                <a:cubicBezTo>
                  <a:pt x="8170597" y="5968770"/>
                  <a:pt x="8645641" y="4907728"/>
                  <a:pt x="8645641" y="3735734"/>
                </a:cubicBezTo>
                <a:cubicBezTo>
                  <a:pt x="8645641" y="2124242"/>
                  <a:pt x="7747510" y="722520"/>
                  <a:pt x="6424497" y="3816"/>
                </a:cubicBezTo>
                <a:close/>
                <a:moveTo>
                  <a:pt x="2074656" y="0"/>
                </a:moveTo>
                <a:lnTo>
                  <a:pt x="2385904" y="0"/>
                </a:lnTo>
                <a:lnTo>
                  <a:pt x="2378454" y="3816"/>
                </a:lnTo>
                <a:cubicBezTo>
                  <a:pt x="1055440" y="722520"/>
                  <a:pt x="157309" y="2124242"/>
                  <a:pt x="157309" y="3735734"/>
                </a:cubicBezTo>
                <a:cubicBezTo>
                  <a:pt x="157309" y="4907728"/>
                  <a:pt x="632354" y="5968770"/>
                  <a:pt x="1400397" y="6736813"/>
                </a:cubicBezTo>
                <a:lnTo>
                  <a:pt x="1533737" y="6858000"/>
                </a:lnTo>
                <a:lnTo>
                  <a:pt x="1299602" y="6858000"/>
                </a:lnTo>
                <a:lnTo>
                  <a:pt x="1289162" y="6848047"/>
                </a:lnTo>
                <a:cubicBezTo>
                  <a:pt x="492652" y="6051537"/>
                  <a:pt x="0" y="4951168"/>
                  <a:pt x="0" y="3735734"/>
                </a:cubicBezTo>
                <a:cubicBezTo>
                  <a:pt x="0" y="2216442"/>
                  <a:pt x="769769" y="876939"/>
                  <a:pt x="1940568" y="8596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65" name="标题 1"/>
          <p:cNvSpPr txBox="1"/>
          <p:nvPr/>
        </p:nvSpPr>
        <p:spPr>
          <a:xfrm>
            <a:off x="1066322" y="0"/>
            <a:ext cx="10059356" cy="6858000"/>
          </a:xfrm>
          <a:custGeom>
            <a:avLst/>
            <a:gdLst>
              <a:gd name="connsiteX0" fmla="*/ 7575640 w 10059356"/>
              <a:gd name="connsiteY0" fmla="*/ 0 h 6858000"/>
              <a:gd name="connsiteX1" fmla="*/ 8372344 w 10059356"/>
              <a:gd name="connsiteY1" fmla="*/ 0 h 6858000"/>
              <a:gd name="connsiteX2" fmla="*/ 8411520 w 10059356"/>
              <a:gd name="connsiteY2" fmla="*/ 33935 h 6858000"/>
              <a:gd name="connsiteX3" fmla="*/ 10059356 w 10059356"/>
              <a:gd name="connsiteY3" fmla="*/ 3756994 h 6858000"/>
              <a:gd name="connsiteX4" fmla="*/ 9060137 w 10059356"/>
              <a:gd name="connsiteY4" fmla="*/ 6766331 h 6858000"/>
              <a:gd name="connsiteX5" fmla="*/ 8988099 w 10059356"/>
              <a:gd name="connsiteY5" fmla="*/ 6858000 h 6858000"/>
              <a:gd name="connsiteX6" fmla="*/ 8336782 w 10059356"/>
              <a:gd name="connsiteY6" fmla="*/ 6858000 h 6858000"/>
              <a:gd name="connsiteX7" fmla="*/ 8531555 w 10059356"/>
              <a:gd name="connsiteY7" fmla="*/ 6643696 h 6858000"/>
              <a:gd name="connsiteX8" fmla="*/ 9567854 w 10059356"/>
              <a:gd name="connsiteY8" fmla="*/ 3756994 h 6858000"/>
              <a:gd name="connsiteX9" fmla="*/ 7744941 w 10059356"/>
              <a:gd name="connsiteY9" fmla="*/ 120392 h 6858000"/>
              <a:gd name="connsiteX10" fmla="*/ 1687013 w 10059356"/>
              <a:gd name="connsiteY10" fmla="*/ 0 h 6858000"/>
              <a:gd name="connsiteX11" fmla="*/ 2483714 w 10059356"/>
              <a:gd name="connsiteY11" fmla="*/ 0 h 6858000"/>
              <a:gd name="connsiteX12" fmla="*/ 2314414 w 10059356"/>
              <a:gd name="connsiteY12" fmla="*/ 120392 h 6858000"/>
              <a:gd name="connsiteX13" fmla="*/ 491500 w 10059356"/>
              <a:gd name="connsiteY13" fmla="*/ 3756994 h 6858000"/>
              <a:gd name="connsiteX14" fmla="*/ 1527799 w 10059356"/>
              <a:gd name="connsiteY14" fmla="*/ 6643696 h 6858000"/>
              <a:gd name="connsiteX15" fmla="*/ 1722572 w 10059356"/>
              <a:gd name="connsiteY15" fmla="*/ 6858000 h 6858000"/>
              <a:gd name="connsiteX16" fmla="*/ 1071257 w 10059356"/>
              <a:gd name="connsiteY16" fmla="*/ 6858000 h 6858000"/>
              <a:gd name="connsiteX17" fmla="*/ 999219 w 10059356"/>
              <a:gd name="connsiteY17" fmla="*/ 6766331 h 6858000"/>
              <a:gd name="connsiteX18" fmla="*/ 0 w 10059356"/>
              <a:gd name="connsiteY18" fmla="*/ 3756994 h 6858000"/>
              <a:gd name="connsiteX19" fmla="*/ 1647836 w 10059356"/>
              <a:gd name="connsiteY19" fmla="*/ 33935 h 6858000"/>
            </a:gdLst>
            <a:ahLst/>
            <a:cxnLst/>
            <a:rect l="l" t="t" r="r" b="b"/>
            <a:pathLst>
              <a:path w="10059356" h="6858000">
                <a:moveTo>
                  <a:pt x="7575640" y="0"/>
                </a:moveTo>
                <a:lnTo>
                  <a:pt x="8372344" y="0"/>
                </a:lnTo>
                <a:lnTo>
                  <a:pt x="8411520" y="33935"/>
                </a:lnTo>
                <a:cubicBezTo>
                  <a:pt x="9423820" y="954004"/>
                  <a:pt x="10059356" y="2281281"/>
                  <a:pt x="10059356" y="3756994"/>
                </a:cubicBezTo>
                <a:cubicBezTo>
                  <a:pt x="10059356" y="4885481"/>
                  <a:pt x="9687710" y="5927166"/>
                  <a:pt x="9060137" y="6766331"/>
                </a:cubicBezTo>
                <a:lnTo>
                  <a:pt x="8988099" y="6858000"/>
                </a:lnTo>
                <a:lnTo>
                  <a:pt x="8336782" y="6858000"/>
                </a:lnTo>
                <a:lnTo>
                  <a:pt x="8531555" y="6643696"/>
                </a:lnTo>
                <a:cubicBezTo>
                  <a:pt x="9178953" y="5859232"/>
                  <a:pt x="9567854" y="4853529"/>
                  <a:pt x="9567854" y="3756994"/>
                </a:cubicBezTo>
                <a:cubicBezTo>
                  <a:pt x="9567854" y="2268839"/>
                  <a:pt x="8851561" y="947984"/>
                  <a:pt x="7744941" y="120392"/>
                </a:cubicBezTo>
                <a:close/>
                <a:moveTo>
                  <a:pt x="1687013" y="0"/>
                </a:moveTo>
                <a:lnTo>
                  <a:pt x="2483714" y="0"/>
                </a:lnTo>
                <a:lnTo>
                  <a:pt x="2314414" y="120392"/>
                </a:lnTo>
                <a:cubicBezTo>
                  <a:pt x="1207793" y="947984"/>
                  <a:pt x="491500" y="2268839"/>
                  <a:pt x="491500" y="3756994"/>
                </a:cubicBezTo>
                <a:cubicBezTo>
                  <a:pt x="491500" y="4853529"/>
                  <a:pt x="880402" y="5859232"/>
                  <a:pt x="1527799" y="6643696"/>
                </a:cubicBezTo>
                <a:lnTo>
                  <a:pt x="1722572" y="6858000"/>
                </a:lnTo>
                <a:lnTo>
                  <a:pt x="1071257" y="6858000"/>
                </a:lnTo>
                <a:lnTo>
                  <a:pt x="999219" y="6766331"/>
                </a:lnTo>
                <a:cubicBezTo>
                  <a:pt x="371646" y="5927166"/>
                  <a:pt x="0" y="4885481"/>
                  <a:pt x="0" y="3756994"/>
                </a:cubicBezTo>
                <a:cubicBezTo>
                  <a:pt x="0" y="2281281"/>
                  <a:pt x="635536" y="954004"/>
                  <a:pt x="1647836" y="33935"/>
                </a:cubicBezTo>
                <a:close/>
              </a:path>
            </a:pathLst>
          </a:custGeom>
          <a:solidFill>
            <a:schemeClr val="accent1">
              <a:alpha val="71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66" name="标题 1"/>
          <p:cNvSpPr txBox="1"/>
          <p:nvPr/>
        </p:nvSpPr>
        <p:spPr>
          <a:xfrm>
            <a:off x="2748381" y="3005299"/>
            <a:ext cx="6695239" cy="2020760"/>
          </a:xfrm>
          <a:prstGeom prst="rect">
            <a:avLst/>
          </a:prstGeom>
          <a:noFill/>
          <a:ln>
            <a:noFill/>
          </a:ln>
        </p:spPr>
        <p:txBody>
          <a:bodyPr vert="horz" wrap="square" lIns="0" tIns="0" rIns="0" bIns="0" rtlCol="0" anchor="t"/>
          <a:lstStyle/>
          <a:p>
            <a:pPr algn="ctr">
              <a:lnSpc>
                <a:spcPct val="130000"/>
              </a:lnSpc>
            </a:pPr>
            <a:r>
              <a:rPr kumimoji="1" lang="en-US" altLang="zh-CN" sz="3710">
                <a:ln w="12700">
                  <a:noFill/>
                </a:ln>
                <a:solidFill>
                  <a:srgbClr val="000000">
                    <a:alpha val="100000"/>
                  </a:srgbClr>
                </a:solidFill>
                <a:latin typeface="Times New Roman" panose="02020603050405020304" charset="0"/>
                <a:ea typeface="Source Han Sans CN Bold"/>
                <a:cs typeface="Times New Roman" panose="02020603050405020304" charset="0"/>
              </a:rPr>
              <a:t>Project Background and Significance</a:t>
            </a:r>
            <a:endParaRPr kumimoji="1" lang="en-US" altLang="zh-CN" sz="371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467" name="标题 1"/>
          <p:cNvSpPr txBox="1"/>
          <p:nvPr/>
        </p:nvSpPr>
        <p:spPr>
          <a:xfrm>
            <a:off x="2363360" y="5024652"/>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68" name="标题 1"/>
          <p:cNvSpPr txBox="1"/>
          <p:nvPr/>
        </p:nvSpPr>
        <p:spPr>
          <a:xfrm>
            <a:off x="11102007" y="5362425"/>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69" name="标题 1"/>
          <p:cNvSpPr txBox="1"/>
          <p:nvPr/>
        </p:nvSpPr>
        <p:spPr>
          <a:xfrm>
            <a:off x="10959625" y="6206799"/>
            <a:ext cx="327993" cy="327993"/>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70" name="标题 1"/>
          <p:cNvSpPr txBox="1"/>
          <p:nvPr/>
        </p:nvSpPr>
        <p:spPr>
          <a:xfrm>
            <a:off x="3429874" y="5925442"/>
            <a:ext cx="417316" cy="417316"/>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71" name="标题 1"/>
          <p:cNvSpPr txBox="1"/>
          <p:nvPr/>
        </p:nvSpPr>
        <p:spPr>
          <a:xfrm>
            <a:off x="9369435" y="1595629"/>
            <a:ext cx="359868" cy="359868"/>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72" name="标题 1"/>
          <p:cNvSpPr txBox="1"/>
          <p:nvPr/>
        </p:nvSpPr>
        <p:spPr>
          <a:xfrm>
            <a:off x="832720" y="5962054"/>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73" name="标题 1"/>
          <p:cNvSpPr txBox="1"/>
          <p:nvPr/>
        </p:nvSpPr>
        <p:spPr>
          <a:xfrm>
            <a:off x="11339857" y="330540"/>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74" name="标题 1"/>
          <p:cNvSpPr txBox="1"/>
          <p:nvPr/>
        </p:nvSpPr>
        <p:spPr>
          <a:xfrm>
            <a:off x="2765980" y="1176990"/>
            <a:ext cx="460635" cy="460635"/>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75" name="标题 1"/>
          <p:cNvSpPr txBox="1"/>
          <p:nvPr/>
        </p:nvSpPr>
        <p:spPr>
          <a:xfrm>
            <a:off x="2524996" y="1536430"/>
            <a:ext cx="291676" cy="291676"/>
          </a:xfrm>
          <a:prstGeom prst="ellipse">
            <a:avLst/>
          </a:prstGeom>
          <a:solidFill>
            <a:schemeClr val="accent1">
              <a:lumMod val="60000"/>
              <a:lumOff val="4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76" name="标题 1"/>
          <p:cNvSpPr txBox="1"/>
          <p:nvPr/>
        </p:nvSpPr>
        <p:spPr>
          <a:xfrm rot="5229284">
            <a:off x="-351935" y="642103"/>
            <a:ext cx="1433357" cy="801627"/>
          </a:xfrm>
          <a:custGeom>
            <a:avLst/>
            <a:gdLst>
              <a:gd name="connsiteX0" fmla="*/ 0 w 1433357"/>
              <a:gd name="connsiteY0" fmla="*/ 186745 h 801627"/>
              <a:gd name="connsiteX1" fmla="*/ 14676 w 1433357"/>
              <a:gd name="connsiteY1" fmla="*/ 114055 h 801627"/>
              <a:gd name="connsiteX2" fmla="*/ 186745 w 1433357"/>
              <a:gd name="connsiteY2" fmla="*/ 0 h 801627"/>
              <a:gd name="connsiteX3" fmla="*/ 341597 w 1433357"/>
              <a:gd name="connsiteY3" fmla="*/ 82334 h 801627"/>
              <a:gd name="connsiteX4" fmla="*/ 349312 w 1433357"/>
              <a:gd name="connsiteY4" fmla="*/ 96545 h 801627"/>
              <a:gd name="connsiteX5" fmla="*/ 357678 w 1433357"/>
              <a:gd name="connsiteY5" fmla="*/ 107576 h 801627"/>
              <a:gd name="connsiteX6" fmla="*/ 424263 w 1433357"/>
              <a:gd name="connsiteY6" fmla="*/ 186699 h 801627"/>
              <a:gd name="connsiteX7" fmla="*/ 1425802 w 1433357"/>
              <a:gd name="connsiteY7" fmla="*/ 800065 h 801627"/>
              <a:gd name="connsiteX8" fmla="*/ 1433357 w 1433357"/>
              <a:gd name="connsiteY8" fmla="*/ 801627 h 801627"/>
              <a:gd name="connsiteX9" fmla="*/ 493366 w 1433357"/>
              <a:gd name="connsiteY9" fmla="*/ 754909 h 801627"/>
              <a:gd name="connsiteX10" fmla="*/ 316350 w 1433357"/>
              <a:gd name="connsiteY10" fmla="*/ 607464 h 801627"/>
              <a:gd name="connsiteX11" fmla="*/ 145744 w 1433357"/>
              <a:gd name="connsiteY11" fmla="*/ 433373 h 801627"/>
              <a:gd name="connsiteX12" fmla="*/ 66828 w 1433357"/>
              <a:gd name="connsiteY12" fmla="*/ 339596 h 801627"/>
              <a:gd name="connsiteX13" fmla="*/ 37667 w 1433357"/>
              <a:gd name="connsiteY13" fmla="*/ 301152 h 801627"/>
              <a:gd name="connsiteX14" fmla="*/ 39097 w 1433357"/>
              <a:gd name="connsiteY14" fmla="*/ 299886 h 801627"/>
              <a:gd name="connsiteX15" fmla="*/ 31893 w 1433357"/>
              <a:gd name="connsiteY15" fmla="*/ 291156 h 801627"/>
              <a:gd name="connsiteX16" fmla="*/ 0 w 1433357"/>
              <a:gd name="connsiteY16" fmla="*/ 186745 h 801627"/>
            </a:gdLst>
            <a:ahLst/>
            <a:cxnLst/>
            <a:rect l="l" t="t" r="r" b="b"/>
            <a:pathLst>
              <a:path w="1433357" h="801627">
                <a:moveTo>
                  <a:pt x="0" y="186745"/>
                </a:move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lnTo>
                  <a:pt x="1433357" y="801627"/>
                </a:lnTo>
                <a:lnTo>
                  <a:pt x="493366" y="754909"/>
                </a:lnTo>
                <a:lnTo>
                  <a:pt x="316350" y="607464"/>
                </a:lnTo>
                <a:cubicBezTo>
                  <a:pt x="257197" y="552934"/>
                  <a:pt x="200234" y="494898"/>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77" name="标题 1"/>
          <p:cNvSpPr txBox="1"/>
          <p:nvPr/>
        </p:nvSpPr>
        <p:spPr>
          <a:xfrm>
            <a:off x="4090287" y="2034853"/>
            <a:ext cx="2144383" cy="885766"/>
          </a:xfrm>
          <a:prstGeom prst="rect">
            <a:avLst/>
          </a:prstGeom>
          <a:noFill/>
          <a:ln>
            <a:noFill/>
          </a:ln>
        </p:spPr>
        <p:txBody>
          <a:bodyPr vert="horz" wrap="square" lIns="0" tIns="0" rIns="0" bIns="0" rtlCol="0" anchor="b"/>
          <a:lstStyle/>
          <a:p>
            <a:pPr algn="r">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PART</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
        <p:nvSpPr>
          <p:cNvPr id="478" name="标题 1"/>
          <p:cNvSpPr txBox="1"/>
          <p:nvPr/>
        </p:nvSpPr>
        <p:spPr>
          <a:xfrm>
            <a:off x="6592187" y="1120453"/>
            <a:ext cx="1522083" cy="1800166"/>
          </a:xfrm>
          <a:prstGeom prst="rect">
            <a:avLst/>
          </a:prstGeom>
          <a:noFill/>
          <a:ln>
            <a:noFill/>
          </a:ln>
        </p:spPr>
        <p:txBody>
          <a:bodyPr vert="horz" wrap="square" lIns="0" tIns="0" rIns="0" bIns="0" rtlCol="0" anchor="b"/>
          <a:lstStyle/>
          <a:p>
            <a:pPr algn="l">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01</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448"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449" name="标题 1"/>
          <p:cNvSpPr txBox="1"/>
          <p:nvPr/>
        </p:nvSpPr>
        <p:spPr>
          <a:xfrm>
            <a:off x="2520539" y="3021870"/>
            <a:ext cx="3500375" cy="2176641"/>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Times New Roman" panose="02020603050405020304" charset="0"/>
                <a:ea typeface="Source Han Sans"/>
                <a:cs typeface="Times New Roman" panose="02020603050405020304" charset="0"/>
              </a:rPr>
              <a:t>This research underscores the transformative potential of machine learning in public health screening. The framework offers a scalable solution for diabetes prevention and personalized health management.</a:t>
            </a:r>
            <a:endParaRPr kumimoji="1" lang="en-US" altLang="zh-CN" sz="1400">
              <a:ln w="12700">
                <a:noFill/>
              </a:ln>
              <a:solidFill>
                <a:srgbClr val="404040">
                  <a:alpha val="100000"/>
                </a:srgbClr>
              </a:solidFill>
              <a:latin typeface="Times New Roman" panose="02020603050405020304" charset="0"/>
              <a:ea typeface="Source Han Sans"/>
              <a:cs typeface="Times New Roman" panose="02020603050405020304" charset="0"/>
            </a:endParaRPr>
          </a:p>
        </p:txBody>
      </p:sp>
      <p:sp>
        <p:nvSpPr>
          <p:cNvPr id="450" name="标题 1"/>
          <p:cNvSpPr txBox="1"/>
          <p:nvPr/>
        </p:nvSpPr>
        <p:spPr>
          <a:xfrm>
            <a:off x="2520539" y="2028910"/>
            <a:ext cx="13970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12700">
                  <a:noFill/>
                </a:ln>
                <a:solidFill>
                  <a:srgbClr val="808080">
                    <a:alpha val="100000"/>
                  </a:srgbClr>
                </a:solidFill>
                <a:latin typeface="Times New Roman" panose="02020603050405020304" charset="0"/>
                <a:ea typeface="OPPOSans B"/>
                <a:cs typeface="Times New Roman" panose="02020603050405020304" charset="0"/>
              </a:rPr>
              <a:t>01</a:t>
            </a:r>
            <a:endParaRPr kumimoji="1" lang="en-US" altLang="zh-CN" sz="5400">
              <a:ln w="12700">
                <a:noFill/>
              </a:ln>
              <a:solidFill>
                <a:srgbClr val="808080">
                  <a:alpha val="100000"/>
                </a:srgbClr>
              </a:solidFill>
              <a:latin typeface="Times New Roman" panose="02020603050405020304" charset="0"/>
              <a:ea typeface="OPPOSans B"/>
              <a:cs typeface="Times New Roman" panose="02020603050405020304" charset="0"/>
            </a:endParaRPr>
          </a:p>
        </p:txBody>
      </p:sp>
      <p:sp>
        <p:nvSpPr>
          <p:cNvPr id="451" name="标题 1"/>
          <p:cNvSpPr txBox="1"/>
          <p:nvPr/>
        </p:nvSpPr>
        <p:spPr>
          <a:xfrm>
            <a:off x="6531817" y="2028910"/>
            <a:ext cx="13970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12700">
                  <a:noFill/>
                </a:ln>
                <a:solidFill>
                  <a:srgbClr val="808080">
                    <a:alpha val="100000"/>
                  </a:srgbClr>
                </a:solidFill>
                <a:latin typeface="Times New Roman" panose="02020603050405020304" charset="0"/>
                <a:ea typeface="OPPOSans B"/>
                <a:cs typeface="Times New Roman" panose="02020603050405020304" charset="0"/>
              </a:rPr>
              <a:t>02</a:t>
            </a:r>
            <a:endParaRPr kumimoji="1" lang="en-US" altLang="zh-CN" sz="5400">
              <a:ln w="12700">
                <a:noFill/>
              </a:ln>
              <a:solidFill>
                <a:srgbClr val="808080">
                  <a:alpha val="100000"/>
                </a:srgbClr>
              </a:solidFill>
              <a:latin typeface="Times New Roman" panose="02020603050405020304" charset="0"/>
              <a:ea typeface="OPPOSans B"/>
              <a:cs typeface="Times New Roman" panose="02020603050405020304" charset="0"/>
            </a:endParaRPr>
          </a:p>
        </p:txBody>
      </p:sp>
      <p:sp>
        <p:nvSpPr>
          <p:cNvPr id="452" name="标题 1"/>
          <p:cNvSpPr txBox="1"/>
          <p:nvPr/>
        </p:nvSpPr>
        <p:spPr>
          <a:xfrm>
            <a:off x="6533739" y="3021870"/>
            <a:ext cx="3500375" cy="2176641"/>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Times New Roman" panose="02020603050405020304" charset="0"/>
                <a:ea typeface="Source Han Sans"/>
                <a:cs typeface="Times New Roman" panose="02020603050405020304" charset="0"/>
              </a:rPr>
              <a:t>By bridging technical rigor with clinical needs, the project demonstrates the potential for machine learning to revolutionize early disease detection and management.</a:t>
            </a:r>
            <a:endParaRPr kumimoji="1" lang="en-US" altLang="zh-CN" sz="1400">
              <a:ln w="12700">
                <a:noFill/>
              </a:ln>
              <a:solidFill>
                <a:srgbClr val="404040">
                  <a:alpha val="100000"/>
                </a:srgbClr>
              </a:solidFill>
              <a:latin typeface="Times New Roman" panose="02020603050405020304" charset="0"/>
              <a:ea typeface="Source Han Sans"/>
              <a:cs typeface="Times New Roman" panose="02020603050405020304" charset="0"/>
            </a:endParaRPr>
          </a:p>
        </p:txBody>
      </p:sp>
      <p:sp>
        <p:nvSpPr>
          <p:cNvPr id="453"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Transformative Potential</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454"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55"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80" name="图片 479"/>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481" name="标题 1"/>
          <p:cNvSpPr txBox="1">
            <a:spLocks noGrp="1" noRot="1" noMove="1" noResize="1" noEditPoints="1" noAdjustHandles="1" noChangeArrowheads="1" noChangeShapeType="1"/>
          </p:cNvSpPr>
          <p:nvPr/>
        </p:nvSpPr>
        <p:spPr>
          <a:xfrm>
            <a:off x="15" y="0"/>
            <a:ext cx="12191969" cy="6858000"/>
          </a:xfrm>
          <a:prstGeom prst="rect">
            <a:avLst/>
          </a:prstGeom>
          <a:gradFill>
            <a:gsLst>
              <a:gs pos="49000">
                <a:schemeClr val="accent1">
                  <a:lumMod val="20000"/>
                  <a:lumOff val="80000"/>
                  <a:alpha val="98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82" name="标题 1"/>
          <p:cNvSpPr txBox="1"/>
          <p:nvPr/>
        </p:nvSpPr>
        <p:spPr>
          <a:xfrm rot="2137481">
            <a:off x="2072" y="5356355"/>
            <a:ext cx="2036224" cy="1314749"/>
          </a:xfrm>
          <a:custGeom>
            <a:avLst/>
            <a:gdLst>
              <a:gd name="connsiteX0" fmla="*/ 92521 w 2036224"/>
              <a:gd name="connsiteY0" fmla="*/ 35839 h 1314749"/>
              <a:gd name="connsiteX1" fmla="*/ 209849 w 2036224"/>
              <a:gd name="connsiteY1" fmla="*/ 0 h 1314749"/>
              <a:gd name="connsiteX2" fmla="*/ 383859 w 2036224"/>
              <a:gd name="connsiteY2" fmla="*/ 92520 h 1314749"/>
              <a:gd name="connsiteX3" fmla="*/ 392527 w 2036224"/>
              <a:gd name="connsiteY3" fmla="*/ 108490 h 1314749"/>
              <a:gd name="connsiteX4" fmla="*/ 401929 w 2036224"/>
              <a:gd name="connsiteY4" fmla="*/ 120885 h 1314749"/>
              <a:gd name="connsiteX5" fmla="*/ 476751 w 2036224"/>
              <a:gd name="connsiteY5" fmla="*/ 209797 h 1314749"/>
              <a:gd name="connsiteX6" fmla="*/ 2030065 w 2036224"/>
              <a:gd name="connsiteY6" fmla="*/ 966391 h 1314749"/>
              <a:gd name="connsiteX7" fmla="*/ 2036224 w 2036224"/>
              <a:gd name="connsiteY7" fmla="*/ 966470 h 1314749"/>
              <a:gd name="connsiteX8" fmla="*/ 1550196 w 2036224"/>
              <a:gd name="connsiteY8" fmla="*/ 1314749 h 1314749"/>
              <a:gd name="connsiteX9" fmla="*/ 1497652 w 2036224"/>
              <a:gd name="connsiteY9" fmla="*/ 1303885 h 1314749"/>
              <a:gd name="connsiteX10" fmla="*/ 163775 w 2036224"/>
              <a:gd name="connsiteY10" fmla="*/ 486988 h 1314749"/>
              <a:gd name="connsiteX11" fmla="*/ 75096 w 2036224"/>
              <a:gd name="connsiteY11" fmla="*/ 381609 h 1314749"/>
              <a:gd name="connsiteX12" fmla="*/ 42327 w 2036224"/>
              <a:gd name="connsiteY12" fmla="*/ 338409 h 1314749"/>
              <a:gd name="connsiteX13" fmla="*/ 43933 w 2036224"/>
              <a:gd name="connsiteY13" fmla="*/ 336987 h 1314749"/>
              <a:gd name="connsiteX14" fmla="*/ 35839 w 2036224"/>
              <a:gd name="connsiteY14" fmla="*/ 327177 h 1314749"/>
              <a:gd name="connsiteX15" fmla="*/ 0 w 2036224"/>
              <a:gd name="connsiteY15" fmla="*/ 209849 h 1314749"/>
              <a:gd name="connsiteX16" fmla="*/ 16492 w 2036224"/>
              <a:gd name="connsiteY16" fmla="*/ 128166 h 1314749"/>
              <a:gd name="connsiteX17" fmla="*/ 92521 w 2036224"/>
              <a:gd name="connsiteY17" fmla="*/ 35839 h 1314749"/>
            </a:gdLst>
            <a:ahLst/>
            <a:cxnLst/>
            <a:rect l="l" t="t" r="r" b="b"/>
            <a:pathLst>
              <a:path w="2036224" h="1314749">
                <a:moveTo>
                  <a:pt x="92521" y="35839"/>
                </a:moveTo>
                <a:cubicBezTo>
                  <a:pt x="126013" y="13212"/>
                  <a:pt x="166388" y="0"/>
                  <a:pt x="209849" y="0"/>
                </a:cubicBezTo>
                <a:cubicBezTo>
                  <a:pt x="282284" y="0"/>
                  <a:pt x="346147" y="36700"/>
                  <a:pt x="383859" y="92520"/>
                </a:cubicBezTo>
                <a:lnTo>
                  <a:pt x="392527" y="108490"/>
                </a:lnTo>
                <a:lnTo>
                  <a:pt x="401929" y="120885"/>
                </a:lnTo>
                <a:cubicBezTo>
                  <a:pt x="425979" y="150982"/>
                  <a:pt x="450920" y="180630"/>
                  <a:pt x="476751" y="209797"/>
                </a:cubicBezTo>
                <a:cubicBezTo>
                  <a:pt x="890058" y="676462"/>
                  <a:pt x="1453392" y="931423"/>
                  <a:pt x="2030065" y="966391"/>
                </a:cubicBezTo>
                <a:lnTo>
                  <a:pt x="2036224" y="966470"/>
                </a:lnTo>
                <a:lnTo>
                  <a:pt x="1550196" y="1314749"/>
                </a:lnTo>
                <a:lnTo>
                  <a:pt x="1497652" y="1303885"/>
                </a:lnTo>
                <a:cubicBezTo>
                  <a:pt x="998571" y="1175488"/>
                  <a:pt x="531163" y="901807"/>
                  <a:pt x="163775" y="486988"/>
                </a:cubicBezTo>
                <a:cubicBezTo>
                  <a:pt x="133159" y="452420"/>
                  <a:pt x="103600" y="417280"/>
                  <a:pt x="75096" y="381609"/>
                </a:cubicBezTo>
                <a:lnTo>
                  <a:pt x="42327" y="338409"/>
                </a:lnTo>
                <a:lnTo>
                  <a:pt x="43933" y="336987"/>
                </a:lnTo>
                <a:lnTo>
                  <a:pt x="35839" y="327177"/>
                </a:lnTo>
                <a:cubicBezTo>
                  <a:pt x="13212" y="293685"/>
                  <a:pt x="0" y="253309"/>
                  <a:pt x="0" y="209849"/>
                </a:cubicBezTo>
                <a:cubicBezTo>
                  <a:pt x="0" y="180874"/>
                  <a:pt x="5872" y="153272"/>
                  <a:pt x="16492" y="128166"/>
                </a:cubicBezTo>
                <a:cubicBezTo>
                  <a:pt x="32420" y="90507"/>
                  <a:pt x="59029" y="58466"/>
                  <a:pt x="92521" y="35839"/>
                </a:cubicBezTo>
                <a:close/>
              </a:path>
            </a:pathLst>
          </a:custGeom>
          <a:gradFill>
            <a:gsLst>
              <a:gs pos="12000">
                <a:schemeClr val="accent1">
                  <a:lumMod val="49000"/>
                  <a:lumOff val="51000"/>
                </a:schemeClr>
              </a:gs>
              <a:gs pos="79310">
                <a:schemeClr val="accent1">
                  <a:alpha val="72000"/>
                  <a:lumMod val="31000"/>
                  <a:lumOff val="69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83" name="标题 1"/>
          <p:cNvSpPr txBox="1"/>
          <p:nvPr/>
        </p:nvSpPr>
        <p:spPr>
          <a:xfrm rot="12289066">
            <a:off x="9881456" y="66356"/>
            <a:ext cx="1594711" cy="1075874"/>
          </a:xfrm>
          <a:custGeom>
            <a:avLst/>
            <a:gdLst>
              <a:gd name="connsiteX0" fmla="*/ 1594711 w 1594711"/>
              <a:gd name="connsiteY0" fmla="*/ 834987 h 1075874"/>
              <a:gd name="connsiteX1" fmla="*/ 1073809 w 1594711"/>
              <a:gd name="connsiteY1" fmla="*/ 1075874 h 1075874"/>
              <a:gd name="connsiteX2" fmla="*/ 900281 w 1594711"/>
              <a:gd name="connsiteY2" fmla="*/ 1003112 h 1075874"/>
              <a:gd name="connsiteX3" fmla="*/ 145744 w 1594711"/>
              <a:gd name="connsiteY3" fmla="*/ 433373 h 1075874"/>
              <a:gd name="connsiteX4" fmla="*/ 66828 w 1594711"/>
              <a:gd name="connsiteY4" fmla="*/ 339596 h 1075874"/>
              <a:gd name="connsiteX5" fmla="*/ 37667 w 1594711"/>
              <a:gd name="connsiteY5" fmla="*/ 301152 h 1075874"/>
              <a:gd name="connsiteX6" fmla="*/ 39097 w 1594711"/>
              <a:gd name="connsiteY6" fmla="*/ 299886 h 1075874"/>
              <a:gd name="connsiteX7" fmla="*/ 31893 w 1594711"/>
              <a:gd name="connsiteY7" fmla="*/ 291156 h 1075874"/>
              <a:gd name="connsiteX8" fmla="*/ 0 w 1594711"/>
              <a:gd name="connsiteY8" fmla="*/ 186745 h 1075874"/>
              <a:gd name="connsiteX9" fmla="*/ 14676 w 1594711"/>
              <a:gd name="connsiteY9" fmla="*/ 114055 h 1075874"/>
              <a:gd name="connsiteX10" fmla="*/ 186745 w 1594711"/>
              <a:gd name="connsiteY10" fmla="*/ 0 h 1075874"/>
              <a:gd name="connsiteX11" fmla="*/ 341597 w 1594711"/>
              <a:gd name="connsiteY11" fmla="*/ 82334 h 1075874"/>
              <a:gd name="connsiteX12" fmla="*/ 349312 w 1594711"/>
              <a:gd name="connsiteY12" fmla="*/ 96545 h 1075874"/>
              <a:gd name="connsiteX13" fmla="*/ 357678 w 1594711"/>
              <a:gd name="connsiteY13" fmla="*/ 107576 h 1075874"/>
              <a:gd name="connsiteX14" fmla="*/ 424263 w 1594711"/>
              <a:gd name="connsiteY14" fmla="*/ 186699 h 1075874"/>
              <a:gd name="connsiteX15" fmla="*/ 1425802 w 1594711"/>
              <a:gd name="connsiteY15" fmla="*/ 800065 h 1075874"/>
            </a:gdLst>
            <a:ahLst/>
            <a:cxnLst/>
            <a:rect l="l" t="t" r="r" b="b"/>
            <a:pathLst>
              <a:path w="1594711" h="1075874">
                <a:moveTo>
                  <a:pt x="1594711" y="834987"/>
                </a:moveTo>
                <a:lnTo>
                  <a:pt x="1073809" y="1075874"/>
                </a:lnTo>
                <a:lnTo>
                  <a:pt x="900281" y="1003112"/>
                </a:lnTo>
                <a:cubicBezTo>
                  <a:pt x="621223" y="869750"/>
                  <a:pt x="363704" y="679472"/>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84" name="标题 1"/>
          <p:cNvSpPr txBox="1"/>
          <p:nvPr/>
        </p:nvSpPr>
        <p:spPr>
          <a:xfrm>
            <a:off x="9032553" y="1915661"/>
            <a:ext cx="762996" cy="762996"/>
          </a:xfrm>
          <a:prstGeom prst="ellipse">
            <a:avLst/>
          </a:prstGeom>
          <a:solidFill>
            <a:schemeClr val="accent1">
              <a:lumMod val="40000"/>
              <a:lumOff val="6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85" name="标题 1"/>
          <p:cNvSpPr txBox="1"/>
          <p:nvPr/>
        </p:nvSpPr>
        <p:spPr>
          <a:xfrm>
            <a:off x="1694525" y="0"/>
            <a:ext cx="8802950" cy="6858000"/>
          </a:xfrm>
          <a:custGeom>
            <a:avLst/>
            <a:gdLst>
              <a:gd name="connsiteX0" fmla="*/ 6417046 w 8802950"/>
              <a:gd name="connsiteY0" fmla="*/ 0 h 6858000"/>
              <a:gd name="connsiteX1" fmla="*/ 6728294 w 8802950"/>
              <a:gd name="connsiteY1" fmla="*/ 0 h 6858000"/>
              <a:gd name="connsiteX2" fmla="*/ 6862382 w 8802950"/>
              <a:gd name="connsiteY2" fmla="*/ 85962 h 6858000"/>
              <a:gd name="connsiteX3" fmla="*/ 8802950 w 8802950"/>
              <a:gd name="connsiteY3" fmla="*/ 3735734 h 6858000"/>
              <a:gd name="connsiteX4" fmla="*/ 7513788 w 8802950"/>
              <a:gd name="connsiteY4" fmla="*/ 6848047 h 6858000"/>
              <a:gd name="connsiteX5" fmla="*/ 7503349 w 8802950"/>
              <a:gd name="connsiteY5" fmla="*/ 6858000 h 6858000"/>
              <a:gd name="connsiteX6" fmla="*/ 7269214 w 8802950"/>
              <a:gd name="connsiteY6" fmla="*/ 6858000 h 6858000"/>
              <a:gd name="connsiteX7" fmla="*/ 7402553 w 8802950"/>
              <a:gd name="connsiteY7" fmla="*/ 6736813 h 6858000"/>
              <a:gd name="connsiteX8" fmla="*/ 8645641 w 8802950"/>
              <a:gd name="connsiteY8" fmla="*/ 3735734 h 6858000"/>
              <a:gd name="connsiteX9" fmla="*/ 6424497 w 8802950"/>
              <a:gd name="connsiteY9" fmla="*/ 3816 h 6858000"/>
              <a:gd name="connsiteX10" fmla="*/ 2074656 w 8802950"/>
              <a:gd name="connsiteY10" fmla="*/ 0 h 6858000"/>
              <a:gd name="connsiteX11" fmla="*/ 2385904 w 8802950"/>
              <a:gd name="connsiteY11" fmla="*/ 0 h 6858000"/>
              <a:gd name="connsiteX12" fmla="*/ 2378454 w 8802950"/>
              <a:gd name="connsiteY12" fmla="*/ 3816 h 6858000"/>
              <a:gd name="connsiteX13" fmla="*/ 157309 w 8802950"/>
              <a:gd name="connsiteY13" fmla="*/ 3735734 h 6858000"/>
              <a:gd name="connsiteX14" fmla="*/ 1400397 w 8802950"/>
              <a:gd name="connsiteY14" fmla="*/ 6736813 h 6858000"/>
              <a:gd name="connsiteX15" fmla="*/ 1533737 w 8802950"/>
              <a:gd name="connsiteY15" fmla="*/ 6858000 h 6858000"/>
              <a:gd name="connsiteX16" fmla="*/ 1299602 w 8802950"/>
              <a:gd name="connsiteY16" fmla="*/ 6858000 h 6858000"/>
              <a:gd name="connsiteX17" fmla="*/ 1289162 w 8802950"/>
              <a:gd name="connsiteY17" fmla="*/ 6848047 h 6858000"/>
              <a:gd name="connsiteX18" fmla="*/ 0 w 8802950"/>
              <a:gd name="connsiteY18" fmla="*/ 3735734 h 6858000"/>
              <a:gd name="connsiteX19" fmla="*/ 1940568 w 8802950"/>
              <a:gd name="connsiteY19" fmla="*/ 85962 h 6858000"/>
            </a:gdLst>
            <a:ahLst/>
            <a:cxnLst/>
            <a:rect l="l" t="t" r="r" b="b"/>
            <a:pathLst>
              <a:path w="8802950" h="6858000">
                <a:moveTo>
                  <a:pt x="6417046" y="0"/>
                </a:moveTo>
                <a:lnTo>
                  <a:pt x="6728294" y="0"/>
                </a:lnTo>
                <a:lnTo>
                  <a:pt x="6862382" y="85962"/>
                </a:lnTo>
                <a:cubicBezTo>
                  <a:pt x="8033182" y="876939"/>
                  <a:pt x="8802950" y="2216442"/>
                  <a:pt x="8802950" y="3735734"/>
                </a:cubicBezTo>
                <a:cubicBezTo>
                  <a:pt x="8802950" y="4951168"/>
                  <a:pt x="8310298" y="6051537"/>
                  <a:pt x="7513788" y="6848047"/>
                </a:cubicBezTo>
                <a:lnTo>
                  <a:pt x="7503349" y="6858000"/>
                </a:lnTo>
                <a:lnTo>
                  <a:pt x="7269214" y="6858000"/>
                </a:lnTo>
                <a:lnTo>
                  <a:pt x="7402553" y="6736813"/>
                </a:lnTo>
                <a:cubicBezTo>
                  <a:pt x="8170597" y="5968770"/>
                  <a:pt x="8645641" y="4907728"/>
                  <a:pt x="8645641" y="3735734"/>
                </a:cubicBezTo>
                <a:cubicBezTo>
                  <a:pt x="8645641" y="2124242"/>
                  <a:pt x="7747510" y="722520"/>
                  <a:pt x="6424497" y="3816"/>
                </a:cubicBezTo>
                <a:close/>
                <a:moveTo>
                  <a:pt x="2074656" y="0"/>
                </a:moveTo>
                <a:lnTo>
                  <a:pt x="2385904" y="0"/>
                </a:lnTo>
                <a:lnTo>
                  <a:pt x="2378454" y="3816"/>
                </a:lnTo>
                <a:cubicBezTo>
                  <a:pt x="1055440" y="722520"/>
                  <a:pt x="157309" y="2124242"/>
                  <a:pt x="157309" y="3735734"/>
                </a:cubicBezTo>
                <a:cubicBezTo>
                  <a:pt x="157309" y="4907728"/>
                  <a:pt x="632354" y="5968770"/>
                  <a:pt x="1400397" y="6736813"/>
                </a:cubicBezTo>
                <a:lnTo>
                  <a:pt x="1533737" y="6858000"/>
                </a:lnTo>
                <a:lnTo>
                  <a:pt x="1299602" y="6858000"/>
                </a:lnTo>
                <a:lnTo>
                  <a:pt x="1289162" y="6848047"/>
                </a:lnTo>
                <a:cubicBezTo>
                  <a:pt x="492652" y="6051537"/>
                  <a:pt x="0" y="4951168"/>
                  <a:pt x="0" y="3735734"/>
                </a:cubicBezTo>
                <a:cubicBezTo>
                  <a:pt x="0" y="2216442"/>
                  <a:pt x="769769" y="876939"/>
                  <a:pt x="1940568" y="8596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86" name="标题 1"/>
          <p:cNvSpPr txBox="1">
            <a:spLocks noGrp="1" noRot="1" noMove="1" noResize="1" noEditPoints="1" noAdjustHandles="1" noChangeArrowheads="1" noChangeShapeType="1"/>
          </p:cNvSpPr>
          <p:nvPr/>
        </p:nvSpPr>
        <p:spPr>
          <a:xfrm>
            <a:off x="1066322" y="0"/>
            <a:ext cx="10059356" cy="6858000"/>
          </a:xfrm>
          <a:custGeom>
            <a:avLst/>
            <a:gdLst>
              <a:gd name="connsiteX0" fmla="*/ 7575640 w 10059356"/>
              <a:gd name="connsiteY0" fmla="*/ 0 h 6858000"/>
              <a:gd name="connsiteX1" fmla="*/ 8372344 w 10059356"/>
              <a:gd name="connsiteY1" fmla="*/ 0 h 6858000"/>
              <a:gd name="connsiteX2" fmla="*/ 8411520 w 10059356"/>
              <a:gd name="connsiteY2" fmla="*/ 33935 h 6858000"/>
              <a:gd name="connsiteX3" fmla="*/ 10059356 w 10059356"/>
              <a:gd name="connsiteY3" fmla="*/ 3756994 h 6858000"/>
              <a:gd name="connsiteX4" fmla="*/ 9060137 w 10059356"/>
              <a:gd name="connsiteY4" fmla="*/ 6766331 h 6858000"/>
              <a:gd name="connsiteX5" fmla="*/ 8988099 w 10059356"/>
              <a:gd name="connsiteY5" fmla="*/ 6858000 h 6858000"/>
              <a:gd name="connsiteX6" fmla="*/ 8336782 w 10059356"/>
              <a:gd name="connsiteY6" fmla="*/ 6858000 h 6858000"/>
              <a:gd name="connsiteX7" fmla="*/ 8531555 w 10059356"/>
              <a:gd name="connsiteY7" fmla="*/ 6643696 h 6858000"/>
              <a:gd name="connsiteX8" fmla="*/ 9567854 w 10059356"/>
              <a:gd name="connsiteY8" fmla="*/ 3756994 h 6858000"/>
              <a:gd name="connsiteX9" fmla="*/ 7744941 w 10059356"/>
              <a:gd name="connsiteY9" fmla="*/ 120392 h 6858000"/>
              <a:gd name="connsiteX10" fmla="*/ 1687013 w 10059356"/>
              <a:gd name="connsiteY10" fmla="*/ 0 h 6858000"/>
              <a:gd name="connsiteX11" fmla="*/ 2483714 w 10059356"/>
              <a:gd name="connsiteY11" fmla="*/ 0 h 6858000"/>
              <a:gd name="connsiteX12" fmla="*/ 2314414 w 10059356"/>
              <a:gd name="connsiteY12" fmla="*/ 120392 h 6858000"/>
              <a:gd name="connsiteX13" fmla="*/ 491500 w 10059356"/>
              <a:gd name="connsiteY13" fmla="*/ 3756994 h 6858000"/>
              <a:gd name="connsiteX14" fmla="*/ 1527799 w 10059356"/>
              <a:gd name="connsiteY14" fmla="*/ 6643696 h 6858000"/>
              <a:gd name="connsiteX15" fmla="*/ 1722572 w 10059356"/>
              <a:gd name="connsiteY15" fmla="*/ 6858000 h 6858000"/>
              <a:gd name="connsiteX16" fmla="*/ 1071257 w 10059356"/>
              <a:gd name="connsiteY16" fmla="*/ 6858000 h 6858000"/>
              <a:gd name="connsiteX17" fmla="*/ 999219 w 10059356"/>
              <a:gd name="connsiteY17" fmla="*/ 6766331 h 6858000"/>
              <a:gd name="connsiteX18" fmla="*/ 0 w 10059356"/>
              <a:gd name="connsiteY18" fmla="*/ 3756994 h 6858000"/>
              <a:gd name="connsiteX19" fmla="*/ 1647836 w 10059356"/>
              <a:gd name="connsiteY19" fmla="*/ 33935 h 6858000"/>
            </a:gdLst>
            <a:ahLst/>
            <a:cxnLst/>
            <a:rect l="l" t="t" r="r" b="b"/>
            <a:pathLst>
              <a:path w="10059356" h="6858000">
                <a:moveTo>
                  <a:pt x="7575640" y="0"/>
                </a:moveTo>
                <a:lnTo>
                  <a:pt x="8372344" y="0"/>
                </a:lnTo>
                <a:lnTo>
                  <a:pt x="8411520" y="33935"/>
                </a:lnTo>
                <a:cubicBezTo>
                  <a:pt x="9423820" y="954004"/>
                  <a:pt x="10059356" y="2281281"/>
                  <a:pt x="10059356" y="3756994"/>
                </a:cubicBezTo>
                <a:cubicBezTo>
                  <a:pt x="10059356" y="4885481"/>
                  <a:pt x="9687710" y="5927166"/>
                  <a:pt x="9060137" y="6766331"/>
                </a:cubicBezTo>
                <a:lnTo>
                  <a:pt x="8988099" y="6858000"/>
                </a:lnTo>
                <a:lnTo>
                  <a:pt x="8336782" y="6858000"/>
                </a:lnTo>
                <a:lnTo>
                  <a:pt x="8531555" y="6643696"/>
                </a:lnTo>
                <a:cubicBezTo>
                  <a:pt x="9178953" y="5859232"/>
                  <a:pt x="9567854" y="4853529"/>
                  <a:pt x="9567854" y="3756994"/>
                </a:cubicBezTo>
                <a:cubicBezTo>
                  <a:pt x="9567854" y="2268839"/>
                  <a:pt x="8851561" y="947984"/>
                  <a:pt x="7744941" y="120392"/>
                </a:cubicBezTo>
                <a:close/>
                <a:moveTo>
                  <a:pt x="1687013" y="0"/>
                </a:moveTo>
                <a:lnTo>
                  <a:pt x="2483714" y="0"/>
                </a:lnTo>
                <a:lnTo>
                  <a:pt x="2314414" y="120392"/>
                </a:lnTo>
                <a:cubicBezTo>
                  <a:pt x="1207793" y="947984"/>
                  <a:pt x="491500" y="2268839"/>
                  <a:pt x="491500" y="3756994"/>
                </a:cubicBezTo>
                <a:cubicBezTo>
                  <a:pt x="491500" y="4853529"/>
                  <a:pt x="880402" y="5859232"/>
                  <a:pt x="1527799" y="6643696"/>
                </a:cubicBezTo>
                <a:lnTo>
                  <a:pt x="1722572" y="6858000"/>
                </a:lnTo>
                <a:lnTo>
                  <a:pt x="1071257" y="6858000"/>
                </a:lnTo>
                <a:lnTo>
                  <a:pt x="999219" y="6766331"/>
                </a:lnTo>
                <a:cubicBezTo>
                  <a:pt x="371646" y="5927166"/>
                  <a:pt x="0" y="4885481"/>
                  <a:pt x="0" y="3756994"/>
                </a:cubicBezTo>
                <a:cubicBezTo>
                  <a:pt x="0" y="2281281"/>
                  <a:pt x="635536" y="954004"/>
                  <a:pt x="1647836" y="33935"/>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87" name="标题 1"/>
          <p:cNvSpPr txBox="1"/>
          <p:nvPr/>
        </p:nvSpPr>
        <p:spPr>
          <a:xfrm>
            <a:off x="2456000" y="1953250"/>
            <a:ext cx="7280001" cy="1947483"/>
          </a:xfrm>
          <a:prstGeom prst="rect">
            <a:avLst/>
          </a:prstGeom>
          <a:noFill/>
          <a:ln>
            <a:noFill/>
          </a:ln>
        </p:spPr>
        <p:txBody>
          <a:bodyPr vert="horz" wrap="square" lIns="0" tIns="0" rIns="0" bIns="0" rtlCol="0" anchor="ctr"/>
          <a:lstStyle/>
          <a:p>
            <a:pPr algn="ctr">
              <a:lnSpc>
                <a:spcPct val="130000"/>
              </a:lnSpc>
            </a:pPr>
            <a:r>
              <a:rPr lang="zh-CN" sz="6600" dirty="0">
                <a:ln w="12700">
                  <a:noFill/>
                </a:ln>
                <a:solidFill>
                  <a:srgbClr val="000000">
                    <a:alpha val="100000"/>
                  </a:srgbClr>
                </a:solidFill>
                <a:latin typeface="Times New Roman" panose="02020603050405020304" charset="0"/>
                <a:ea typeface="Source Han Sans CN Bold"/>
                <a:cs typeface="Times New Roman" panose="02020603050405020304" charset="0"/>
              </a:rPr>
              <a:t>谢谢大家</a:t>
            </a:r>
            <a:r>
              <a:rPr lang="en-US" sz="3400" dirty="0">
                <a:ln w="12700">
                  <a:noFill/>
                </a:ln>
                <a:solidFill>
                  <a:srgbClr val="000000">
                    <a:alpha val="100000"/>
                  </a:srgbClr>
                </a:solidFill>
                <a:latin typeface="Times New Roman" panose="02020603050405020304" charset="0"/>
                <a:ea typeface="Source Han Sans CN Bold"/>
                <a:cs typeface="Times New Roman" panose="02020603050405020304" charset="0"/>
              </a:rPr>
              <a:t> </a:t>
            </a:r>
            <a:endParaRPr dirty="0">
              <a:latin typeface="Times New Roman" panose="02020603050405020304" charset="0"/>
              <a:cs typeface="Times New Roman" panose="02020603050405020304" charset="0"/>
            </a:endParaRPr>
          </a:p>
        </p:txBody>
      </p:sp>
      <p:sp>
        <p:nvSpPr>
          <p:cNvPr id="488" name="标题 1"/>
          <p:cNvSpPr txBox="1"/>
          <p:nvPr/>
        </p:nvSpPr>
        <p:spPr>
          <a:xfrm>
            <a:off x="2363360" y="5229191"/>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89" name="标题 1"/>
          <p:cNvSpPr txBox="1"/>
          <p:nvPr/>
        </p:nvSpPr>
        <p:spPr>
          <a:xfrm>
            <a:off x="11102007" y="5362425"/>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90" name="标题 1"/>
          <p:cNvSpPr txBox="1"/>
          <p:nvPr/>
        </p:nvSpPr>
        <p:spPr>
          <a:xfrm>
            <a:off x="10959625" y="6206799"/>
            <a:ext cx="327993" cy="327993"/>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91" name="标题 1"/>
          <p:cNvSpPr txBox="1"/>
          <p:nvPr/>
        </p:nvSpPr>
        <p:spPr>
          <a:xfrm>
            <a:off x="2897909" y="5789483"/>
            <a:ext cx="417316" cy="417316"/>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92" name="标题 1"/>
          <p:cNvSpPr txBox="1"/>
          <p:nvPr/>
        </p:nvSpPr>
        <p:spPr>
          <a:xfrm>
            <a:off x="9369435" y="1800168"/>
            <a:ext cx="359868" cy="359868"/>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93" name="标题 1"/>
          <p:cNvSpPr txBox="1"/>
          <p:nvPr/>
        </p:nvSpPr>
        <p:spPr>
          <a:xfrm>
            <a:off x="832720" y="5962054"/>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94" name="标题 1"/>
          <p:cNvSpPr txBox="1"/>
          <p:nvPr/>
        </p:nvSpPr>
        <p:spPr>
          <a:xfrm>
            <a:off x="11339857" y="330540"/>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95" name="标题 1"/>
          <p:cNvSpPr txBox="1"/>
          <p:nvPr/>
        </p:nvSpPr>
        <p:spPr>
          <a:xfrm>
            <a:off x="2765980" y="1176990"/>
            <a:ext cx="460635" cy="460635"/>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96" name="标题 1"/>
          <p:cNvSpPr txBox="1"/>
          <p:nvPr/>
        </p:nvSpPr>
        <p:spPr>
          <a:xfrm>
            <a:off x="2524996" y="1740969"/>
            <a:ext cx="291676" cy="291676"/>
          </a:xfrm>
          <a:prstGeom prst="ellipse">
            <a:avLst/>
          </a:prstGeom>
          <a:solidFill>
            <a:schemeClr val="accent1">
              <a:lumMod val="60000"/>
              <a:lumOff val="4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97" name="标题 1"/>
          <p:cNvSpPr txBox="1"/>
          <p:nvPr/>
        </p:nvSpPr>
        <p:spPr>
          <a:xfrm rot="5229284">
            <a:off x="-351935" y="642103"/>
            <a:ext cx="1433357" cy="801627"/>
          </a:xfrm>
          <a:custGeom>
            <a:avLst/>
            <a:gdLst>
              <a:gd name="connsiteX0" fmla="*/ 0 w 1433357"/>
              <a:gd name="connsiteY0" fmla="*/ 186745 h 801627"/>
              <a:gd name="connsiteX1" fmla="*/ 14676 w 1433357"/>
              <a:gd name="connsiteY1" fmla="*/ 114055 h 801627"/>
              <a:gd name="connsiteX2" fmla="*/ 186745 w 1433357"/>
              <a:gd name="connsiteY2" fmla="*/ 0 h 801627"/>
              <a:gd name="connsiteX3" fmla="*/ 341597 w 1433357"/>
              <a:gd name="connsiteY3" fmla="*/ 82334 h 801627"/>
              <a:gd name="connsiteX4" fmla="*/ 349312 w 1433357"/>
              <a:gd name="connsiteY4" fmla="*/ 96545 h 801627"/>
              <a:gd name="connsiteX5" fmla="*/ 357678 w 1433357"/>
              <a:gd name="connsiteY5" fmla="*/ 107576 h 801627"/>
              <a:gd name="connsiteX6" fmla="*/ 424263 w 1433357"/>
              <a:gd name="connsiteY6" fmla="*/ 186699 h 801627"/>
              <a:gd name="connsiteX7" fmla="*/ 1425802 w 1433357"/>
              <a:gd name="connsiteY7" fmla="*/ 800065 h 801627"/>
              <a:gd name="connsiteX8" fmla="*/ 1433357 w 1433357"/>
              <a:gd name="connsiteY8" fmla="*/ 801627 h 801627"/>
              <a:gd name="connsiteX9" fmla="*/ 493366 w 1433357"/>
              <a:gd name="connsiteY9" fmla="*/ 754909 h 801627"/>
              <a:gd name="connsiteX10" fmla="*/ 316350 w 1433357"/>
              <a:gd name="connsiteY10" fmla="*/ 607464 h 801627"/>
              <a:gd name="connsiteX11" fmla="*/ 145744 w 1433357"/>
              <a:gd name="connsiteY11" fmla="*/ 433373 h 801627"/>
              <a:gd name="connsiteX12" fmla="*/ 66828 w 1433357"/>
              <a:gd name="connsiteY12" fmla="*/ 339596 h 801627"/>
              <a:gd name="connsiteX13" fmla="*/ 37667 w 1433357"/>
              <a:gd name="connsiteY13" fmla="*/ 301152 h 801627"/>
              <a:gd name="connsiteX14" fmla="*/ 39097 w 1433357"/>
              <a:gd name="connsiteY14" fmla="*/ 299886 h 801627"/>
              <a:gd name="connsiteX15" fmla="*/ 31893 w 1433357"/>
              <a:gd name="connsiteY15" fmla="*/ 291156 h 801627"/>
              <a:gd name="connsiteX16" fmla="*/ 0 w 1433357"/>
              <a:gd name="connsiteY16" fmla="*/ 186745 h 801627"/>
            </a:gdLst>
            <a:ahLst/>
            <a:cxnLst/>
            <a:rect l="l" t="t" r="r" b="b"/>
            <a:pathLst>
              <a:path w="1433357" h="801627">
                <a:moveTo>
                  <a:pt x="0" y="186745"/>
                </a:move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lnTo>
                  <a:pt x="1433357" y="801627"/>
                </a:lnTo>
                <a:lnTo>
                  <a:pt x="493366" y="754909"/>
                </a:lnTo>
                <a:lnTo>
                  <a:pt x="316350" y="607464"/>
                </a:lnTo>
                <a:cubicBezTo>
                  <a:pt x="257197" y="552934"/>
                  <a:pt x="200234" y="494898"/>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98" name="标题 1"/>
          <p:cNvSpPr txBox="1"/>
          <p:nvPr/>
        </p:nvSpPr>
        <p:spPr>
          <a:xfrm>
            <a:off x="4212416" y="4234436"/>
            <a:ext cx="3767169" cy="627766"/>
          </a:xfrm>
          <a:prstGeom prst="roundRect">
            <a:avLst>
              <a:gd name="adj" fmla="val 50000"/>
            </a:avLst>
          </a:prstGeom>
          <a:solidFill>
            <a:schemeClr val="tx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499" name="标题 1"/>
          <p:cNvSpPr txBox="1"/>
          <p:nvPr/>
        </p:nvSpPr>
        <p:spPr>
          <a:xfrm rot="1403819">
            <a:off x="7662336" y="4222707"/>
            <a:ext cx="651223" cy="651223"/>
          </a:xfrm>
          <a:prstGeom prst="blockArc">
            <a:avLst>
              <a:gd name="adj1" fmla="val 15661587"/>
              <a:gd name="adj2" fmla="val 3031760"/>
              <a:gd name="adj3" fmla="val 10684"/>
            </a:avLst>
          </a:prstGeom>
          <a:solidFill>
            <a:schemeClr val="tx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00" name="标题 1"/>
          <p:cNvSpPr txBox="1"/>
          <p:nvPr/>
        </p:nvSpPr>
        <p:spPr>
          <a:xfrm rot="19969868" flipH="1">
            <a:off x="3886059" y="4222707"/>
            <a:ext cx="651223" cy="651223"/>
          </a:xfrm>
          <a:prstGeom prst="blockArc">
            <a:avLst>
              <a:gd name="adj1" fmla="val 15661587"/>
              <a:gd name="adj2" fmla="val 3031760"/>
              <a:gd name="adj3" fmla="val 10684"/>
            </a:avLst>
          </a:prstGeom>
          <a:solidFill>
            <a:schemeClr val="tx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01" name="标题 1"/>
          <p:cNvSpPr txBox="1"/>
          <p:nvPr/>
        </p:nvSpPr>
        <p:spPr>
          <a:xfrm>
            <a:off x="4505345" y="4363795"/>
            <a:ext cx="3181311" cy="315259"/>
          </a:xfrm>
          <a:prstGeom prst="rect">
            <a:avLst/>
          </a:prstGeom>
          <a:noFill/>
          <a:ln>
            <a:noFill/>
          </a:ln>
        </p:spPr>
        <p:txBody>
          <a:bodyPr vert="horz" wrap="square" lIns="0" tIns="0" rIns="0" bIns="0" rtlCol="0" anchor="t"/>
          <a:lstStyle/>
          <a:p>
            <a:pPr algn="ctr">
              <a:lnSpc>
                <a:spcPct val="130000"/>
              </a:lnSpc>
            </a:pPr>
            <a:r>
              <a:rPr lang="en-US" sz="2000">
                <a:ln w="12700">
                  <a:noFill/>
                </a:ln>
                <a:gradFill>
                  <a:gsLst>
                    <a:gs pos="40000">
                      <a:srgbClr val="C3DEFC">
                        <a:alpha val="100000"/>
                      </a:srgbClr>
                    </a:gs>
                    <a:gs pos="100000">
                      <a:srgbClr val="FFFFFF">
                        <a:alpha val="100000"/>
                      </a:srgbClr>
                    </a:gs>
                  </a:gsLst>
                  <a:lin ang="5400000" scaled="0"/>
                </a:gradFill>
                <a:latin typeface="Times New Roman" panose="02020603050405020304" charset="0"/>
                <a:ea typeface="Source Han Sans"/>
                <a:cs typeface="Times New Roman" panose="02020603050405020304" charset="0"/>
              </a:rPr>
              <a:t>Group 10</a:t>
            </a:r>
            <a:endParaRPr lang="en-US" sz="2000">
              <a:ln w="12700">
                <a:noFill/>
              </a:ln>
              <a:gradFill>
                <a:gsLst>
                  <a:gs pos="40000">
                    <a:srgbClr val="C3DEFC">
                      <a:alpha val="100000"/>
                    </a:srgbClr>
                  </a:gs>
                  <a:gs pos="100000">
                    <a:srgbClr val="FFFFFF">
                      <a:alpha val="100000"/>
                    </a:srgbClr>
                  </a:gs>
                </a:gsLst>
                <a:lin ang="5400000" scaled="0"/>
              </a:gradFill>
              <a:latin typeface="Times New Roman" panose="02020603050405020304" charset="0"/>
              <a:ea typeface="Source Han Sans"/>
              <a:cs typeface="Times New Roman" panose="02020603050405020304" charset="0"/>
            </a:endParaRPr>
          </a:p>
        </p:txBody>
      </p:sp>
      <p:grpSp>
        <p:nvGrpSpPr>
          <p:cNvPr id="10" name="组合 9"/>
          <p:cNvGrpSpPr/>
          <p:nvPr/>
        </p:nvGrpSpPr>
        <p:grpSpPr>
          <a:xfrm>
            <a:off x="3322990" y="5104140"/>
            <a:ext cx="2413000" cy="1089841"/>
            <a:chOff x="3780544" y="5433354"/>
            <a:chExt cx="2413000" cy="1089841"/>
          </a:xfrm>
        </p:grpSpPr>
        <p:sp>
          <p:nvSpPr>
            <p:cNvPr id="6" name="标题 1"/>
            <p:cNvSpPr txBox="1"/>
            <p:nvPr/>
          </p:nvSpPr>
          <p:spPr>
            <a:xfrm>
              <a:off x="3780544" y="5443473"/>
              <a:ext cx="2413000" cy="1079722"/>
            </a:xfrm>
            <a:prstGeom prst="roundRect">
              <a:avLst>
                <a:gd name="adj" fmla="val 20292"/>
              </a:avLst>
            </a:prstGeom>
            <a:solidFill>
              <a:schemeClr val="tx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7" name="标题 1"/>
            <p:cNvSpPr txBox="1"/>
            <p:nvPr/>
          </p:nvSpPr>
          <p:spPr>
            <a:xfrm>
              <a:off x="3847542" y="5483153"/>
              <a:ext cx="318308" cy="318308"/>
            </a:xfrm>
            <a:prstGeom prst="ellipse">
              <a:avLst/>
            </a:prstGeom>
            <a:gradFill>
              <a:gsLst>
                <a:gs pos="10000">
                  <a:schemeClr val="accent2">
                    <a:lumMod val="90000"/>
                  </a:schemeClr>
                </a:gs>
                <a:gs pos="59000">
                  <a:schemeClr val="accent2">
                    <a:lumMod val="20000"/>
                    <a:lumOff val="80000"/>
                  </a:schemeClr>
                </a:gs>
                <a:gs pos="88000">
                  <a:schemeClr val="accent2">
                    <a:lumMod val="90000"/>
                  </a:schemeClr>
                </a:gs>
              </a:gsLst>
              <a:lin ang="2700000" scaled="0"/>
            </a:gradFill>
            <a:ln w="6350" cap="sq">
              <a:solidFill>
                <a:schemeClr val="bg1"/>
              </a:solidFill>
              <a:miter/>
            </a:ln>
          </p:spPr>
          <p:txBody>
            <a:bodyPr vert="horz" wrap="square" lIns="91440" tIns="45720" rIns="91440" bIns="45720" rtlCol="0" anchor="ctr"/>
            <a:lstStyle/>
            <a:p>
              <a:pPr algn="ctr">
                <a:lnSpc>
                  <a:spcPct val="110000"/>
                </a:lnSpc>
              </a:pPr>
              <a:endParaRPr kumimoji="1" lang="zh-CN" altLang="en-US" dirty="0">
                <a:latin typeface="Times New Roman" panose="02020603050405020304" charset="0"/>
                <a:cs typeface="Times New Roman" panose="02020603050405020304" charset="0"/>
              </a:endParaRPr>
            </a:p>
          </p:txBody>
        </p:sp>
        <p:sp>
          <p:nvSpPr>
            <p:cNvPr id="8" name="标题 1"/>
            <p:cNvSpPr txBox="1"/>
            <p:nvPr/>
          </p:nvSpPr>
          <p:spPr>
            <a:xfrm>
              <a:off x="3920542" y="5548981"/>
              <a:ext cx="172309" cy="186652"/>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9" name="标题 1"/>
            <p:cNvSpPr txBox="1"/>
            <p:nvPr/>
          </p:nvSpPr>
          <p:spPr>
            <a:xfrm>
              <a:off x="4263379" y="5433354"/>
              <a:ext cx="1891743" cy="1017058"/>
            </a:xfrm>
            <a:prstGeom prst="rect">
              <a:avLst/>
            </a:prstGeom>
            <a:noFill/>
            <a:ln>
              <a:noFill/>
            </a:ln>
          </p:spPr>
          <p:txBody>
            <a:bodyPr vert="horz" wrap="square" lIns="0" tIns="0" rIns="0" bIns="0" rtlCol="0" anchor="ctr"/>
            <a:lstStyle/>
            <a:p>
              <a:pPr algn="l">
                <a:lnSpc>
                  <a:spcPct val="110000"/>
                </a:lnSpc>
              </a:pPr>
              <a:r>
                <a:rPr lang="en-US" sz="1700" dirty="0" err="1">
                  <a:ln w="12700">
                    <a:noFill/>
                  </a:ln>
                  <a:solidFill>
                    <a:srgbClr val="FFFFFF">
                      <a:alpha val="100000"/>
                    </a:srgbClr>
                  </a:solidFill>
                  <a:latin typeface="Times New Roman" panose="02020603050405020304" charset="0"/>
                  <a:ea typeface="Source Han Sans"/>
                  <a:cs typeface="Times New Roman" panose="02020603050405020304" charset="0"/>
                </a:rPr>
                <a:t>LiuLiu</a:t>
              </a:r>
              <a:r>
                <a:rPr lang="zh-CN" sz="1700" dirty="0">
                  <a:ln w="12700">
                    <a:noFill/>
                  </a:ln>
                  <a:solidFill>
                    <a:srgbClr val="FFFFFF">
                      <a:alpha val="100000"/>
                    </a:srgbClr>
                  </a:solidFill>
                  <a:latin typeface="Times New Roman" panose="02020603050405020304" charset="0"/>
                  <a:ea typeface="Source Han Sans"/>
                  <a:cs typeface="Times New Roman" panose="02020603050405020304" charset="0"/>
                </a:rPr>
                <a:t>、</a:t>
              </a:r>
              <a:r>
                <a:rPr lang="en-US" altLang="zh-CN" sz="1700" dirty="0" err="1">
                  <a:ln w="12700">
                    <a:noFill/>
                  </a:ln>
                  <a:solidFill>
                    <a:srgbClr val="FFFFFF">
                      <a:alpha val="100000"/>
                    </a:srgbClr>
                  </a:solidFill>
                  <a:latin typeface="Times New Roman" panose="02020603050405020304" charset="0"/>
                  <a:ea typeface="Source Han Sans"/>
                  <a:cs typeface="Times New Roman" panose="02020603050405020304" charset="0"/>
                </a:rPr>
                <a:t>BianBingzhi</a:t>
              </a:r>
              <a:r>
                <a:rPr lang="zh-CN" sz="1700" dirty="0">
                  <a:ln w="12700">
                    <a:noFill/>
                  </a:ln>
                  <a:solidFill>
                    <a:srgbClr val="FFFFFF">
                      <a:alpha val="100000"/>
                    </a:srgbClr>
                  </a:solidFill>
                  <a:latin typeface="Times New Roman" panose="02020603050405020304" charset="0"/>
                  <a:ea typeface="Source Han Sans"/>
                  <a:cs typeface="Times New Roman" panose="02020603050405020304" charset="0"/>
                </a:rPr>
                <a:t>、</a:t>
              </a:r>
              <a:r>
                <a:rPr lang="en-US" altLang="zh-CN" sz="1700" dirty="0" err="1">
                  <a:ln w="12700">
                    <a:noFill/>
                  </a:ln>
                  <a:solidFill>
                    <a:srgbClr val="FFFFFF">
                      <a:alpha val="100000"/>
                    </a:srgbClr>
                  </a:solidFill>
                  <a:latin typeface="Times New Roman" panose="02020603050405020304" charset="0"/>
                  <a:ea typeface="Source Han Sans"/>
                  <a:cs typeface="Times New Roman" panose="02020603050405020304" charset="0"/>
                </a:rPr>
                <a:t>FangXiao</a:t>
              </a:r>
              <a:r>
                <a:rPr lang="zh-CN" sz="1700" dirty="0">
                  <a:ln w="12700">
                    <a:noFill/>
                  </a:ln>
                  <a:solidFill>
                    <a:srgbClr val="FFFFFF">
                      <a:alpha val="100000"/>
                    </a:srgbClr>
                  </a:solidFill>
                  <a:latin typeface="Times New Roman" panose="02020603050405020304" charset="0"/>
                  <a:ea typeface="Source Han Sans"/>
                  <a:cs typeface="Times New Roman" panose="02020603050405020304" charset="0"/>
                </a:rPr>
                <a:t>、</a:t>
              </a:r>
              <a:r>
                <a:rPr lang="en-US" altLang="zh-CN" sz="1700" dirty="0" err="1">
                  <a:ln w="12700">
                    <a:noFill/>
                  </a:ln>
                  <a:solidFill>
                    <a:srgbClr val="FFFFFF">
                      <a:alpha val="100000"/>
                    </a:srgbClr>
                  </a:solidFill>
                  <a:latin typeface="Times New Roman" panose="02020603050405020304" charset="0"/>
                  <a:ea typeface="Source Han Sans"/>
                  <a:cs typeface="Times New Roman" panose="02020603050405020304" charset="0"/>
                </a:rPr>
                <a:t>SunPenglin</a:t>
              </a:r>
              <a:r>
                <a:rPr lang="zh-CN" altLang="en-US" sz="1700" dirty="0">
                  <a:ln w="12700">
                    <a:noFill/>
                  </a:ln>
                  <a:solidFill>
                    <a:srgbClr val="FFFFFF">
                      <a:alpha val="100000"/>
                    </a:srgbClr>
                  </a:solidFill>
                  <a:latin typeface="Times New Roman" panose="02020603050405020304" charset="0"/>
                  <a:ea typeface="Source Han Sans"/>
                  <a:cs typeface="Times New Roman" panose="02020603050405020304" charset="0"/>
                </a:rPr>
                <a:t>、</a:t>
              </a:r>
              <a:r>
                <a:rPr lang="en-US" altLang="zh-CN" sz="1700" dirty="0" err="1">
                  <a:ln w="12700">
                    <a:noFill/>
                  </a:ln>
                  <a:solidFill>
                    <a:srgbClr val="FFFFFF">
                      <a:alpha val="100000"/>
                    </a:srgbClr>
                  </a:solidFill>
                  <a:latin typeface="Times New Roman" panose="02020603050405020304" charset="0"/>
                  <a:ea typeface="Source Han Sans"/>
                  <a:cs typeface="Times New Roman" panose="02020603050405020304" charset="0"/>
                </a:rPr>
                <a:t>XieHaoHua</a:t>
              </a:r>
              <a:endParaRPr dirty="0">
                <a:latin typeface="Times New Roman" panose="02020603050405020304" charset="0"/>
                <a:cs typeface="Times New Roman" panose="02020603050405020304" charset="0"/>
              </a:endParaRPr>
            </a:p>
          </p:txBody>
        </p:sp>
      </p:grpSp>
      <p:sp>
        <p:nvSpPr>
          <p:cNvPr id="15" name="标题 1"/>
          <p:cNvSpPr txBox="1"/>
          <p:nvPr/>
        </p:nvSpPr>
        <p:spPr>
          <a:xfrm>
            <a:off x="6286807" y="5325731"/>
            <a:ext cx="2087179" cy="343971"/>
          </a:xfrm>
          <a:prstGeom prst="roundRect">
            <a:avLst>
              <a:gd name="adj" fmla="val 20292"/>
            </a:avLst>
          </a:prstGeom>
          <a:solidFill>
            <a:schemeClr val="tx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6" name="标题 1"/>
          <p:cNvSpPr txBox="1"/>
          <p:nvPr/>
        </p:nvSpPr>
        <p:spPr>
          <a:xfrm>
            <a:off x="6286807" y="5330753"/>
            <a:ext cx="318308" cy="318308"/>
          </a:xfrm>
          <a:prstGeom prst="ellipse">
            <a:avLst/>
          </a:prstGeom>
          <a:gradFill>
            <a:gsLst>
              <a:gs pos="10000">
                <a:schemeClr val="accent2">
                  <a:lumMod val="90000"/>
                </a:schemeClr>
              </a:gs>
              <a:gs pos="59000">
                <a:schemeClr val="accent2">
                  <a:lumMod val="20000"/>
                  <a:lumOff val="80000"/>
                </a:schemeClr>
              </a:gs>
              <a:gs pos="88000">
                <a:schemeClr val="accent2">
                  <a:lumMod val="90000"/>
                </a:schemeClr>
              </a:gs>
            </a:gsLst>
            <a:lin ang="2700000" scaled="0"/>
          </a:gradFill>
          <a:ln w="6350" cap="sq">
            <a:solidFill>
              <a:schemeClr val="bg1"/>
            </a:solid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17" name="标题 1"/>
          <p:cNvSpPr txBox="1"/>
          <p:nvPr/>
        </p:nvSpPr>
        <p:spPr>
          <a:xfrm>
            <a:off x="6364172" y="5408117"/>
            <a:ext cx="163579" cy="163579"/>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latin typeface="Times New Roman" panose="02020603050405020304" charset="0"/>
              <a:cs typeface="Times New Roman" panose="02020603050405020304" charset="0"/>
            </a:endParaRPr>
          </a:p>
        </p:txBody>
      </p:sp>
      <p:sp>
        <p:nvSpPr>
          <p:cNvPr id="18" name="标题 1"/>
          <p:cNvSpPr txBox="1"/>
          <p:nvPr/>
        </p:nvSpPr>
        <p:spPr>
          <a:xfrm>
            <a:off x="7010479" y="5341756"/>
            <a:ext cx="856297" cy="261918"/>
          </a:xfrm>
          <a:prstGeom prst="rect">
            <a:avLst/>
          </a:prstGeom>
          <a:noFill/>
          <a:ln>
            <a:noFill/>
          </a:ln>
        </p:spPr>
        <p:txBody>
          <a:bodyPr vert="horz" wrap="square" lIns="0" tIns="0" rIns="0" bIns="0" rtlCol="0" anchor="ctr"/>
          <a:lstStyle/>
          <a:p>
            <a:pPr algn="l">
              <a:lnSpc>
                <a:spcPct val="110000"/>
              </a:lnSpc>
            </a:pPr>
            <a:r>
              <a:rPr lang="en-US" sz="1700" dirty="0">
                <a:ln w="12700">
                  <a:noFill/>
                </a:ln>
                <a:solidFill>
                  <a:srgbClr val="FFFFFF">
                    <a:alpha val="100000"/>
                  </a:srgbClr>
                </a:solidFill>
                <a:latin typeface="Times New Roman" panose="02020603050405020304" charset="0"/>
                <a:ea typeface="Source Han Sans"/>
                <a:cs typeface="Times New Roman" panose="02020603050405020304" charset="0"/>
              </a:rPr>
              <a:t>2025.4.9</a:t>
            </a:r>
            <a:endParaRPr lang="en-US" sz="1700" dirty="0">
              <a:ln w="12700">
                <a:noFill/>
              </a:ln>
              <a:solidFill>
                <a:srgbClr val="FFFFFF">
                  <a:alpha val="100000"/>
                </a:srgbClr>
              </a:solidFill>
              <a:latin typeface="Times New Roman" panose="02020603050405020304" charset="0"/>
              <a:ea typeface="Source Han Sans"/>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513"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等线 Light" panose="02010600030101010101" charset="-122"/>
              <a:ea typeface="等线 Light" panose="02010600030101010101" charset="-122"/>
            </a:endParaRPr>
          </a:p>
        </p:txBody>
      </p:sp>
      <p:sp>
        <p:nvSpPr>
          <p:cNvPr id="514" name="标题 1"/>
          <p:cNvSpPr txBox="1"/>
          <p:nvPr/>
        </p:nvSpPr>
        <p:spPr>
          <a:xfrm>
            <a:off x="2572873" y="2491105"/>
            <a:ext cx="1584960" cy="9906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15" name="标题 1"/>
          <p:cNvSpPr txBox="1"/>
          <p:nvPr/>
        </p:nvSpPr>
        <p:spPr>
          <a:xfrm>
            <a:off x="7863987" y="2087245"/>
            <a:ext cx="1584960" cy="9906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16" name="标题 1"/>
          <p:cNvSpPr txBox="1"/>
          <p:nvPr/>
        </p:nvSpPr>
        <p:spPr>
          <a:xfrm>
            <a:off x="734207" y="2647534"/>
            <a:ext cx="3423626" cy="2716945"/>
          </a:xfrm>
          <a:prstGeom prst="rect">
            <a:avLst/>
          </a:prstGeom>
          <a:noFill/>
          <a:ln>
            <a:noFill/>
          </a:ln>
        </p:spPr>
        <p:txBody>
          <a:bodyPr vert="horz" wrap="square" lIns="0" tIns="0" rIns="0" bIns="0" rtlCol="0" anchor="t"/>
          <a:lstStyle/>
          <a:p>
            <a:pPr algn="r">
              <a:lnSpc>
                <a:spcPct val="150000"/>
              </a:lnSpc>
            </a:pPr>
            <a:r>
              <a:rPr kumimoji="1" lang="en-US" altLang="zh-CN" sz="1260" dirty="0">
                <a:ln w="12700">
                  <a:noFill/>
                </a:ln>
                <a:solidFill>
                  <a:srgbClr val="000000">
                    <a:alpha val="100000"/>
                  </a:srgbClr>
                </a:solidFill>
                <a:latin typeface="等线 Light" panose="02010600030101010101" charset="-122"/>
                <a:ea typeface="等线 Light" panose="02010600030101010101" charset="-122"/>
                <a:cs typeface="Source Han Sans"/>
              </a:rPr>
              <a:t>Diabetes affects over 500 million people globally, causing severe complications like cardiovascular diseases and kidney failure. It is a leading cause of morbidity and mortality.
The economic burden is substantial, with billions spent annually on healthcare costs, medication, and managing complications. Indirect costs due to loss of productivity further exacerbate its impact.</a:t>
            </a:r>
            <a:endParaRPr kumimoji="1" lang="en-US" altLang="zh-CN" sz="1260" dirty="0">
              <a:ln w="12700">
                <a:noFill/>
              </a:ln>
              <a:solidFill>
                <a:srgbClr val="000000">
                  <a:alpha val="100000"/>
                </a:srgbClr>
              </a:solidFill>
              <a:latin typeface="等线 Light" panose="02010600030101010101" charset="-122"/>
              <a:ea typeface="等线 Light" panose="02010600030101010101" charset="-122"/>
              <a:cs typeface="Source Han Sans"/>
            </a:endParaRPr>
          </a:p>
        </p:txBody>
      </p:sp>
      <p:sp>
        <p:nvSpPr>
          <p:cNvPr id="517" name="标题 1"/>
          <p:cNvSpPr txBox="1"/>
          <p:nvPr/>
        </p:nvSpPr>
        <p:spPr>
          <a:xfrm>
            <a:off x="736600" y="2144395"/>
            <a:ext cx="3421233" cy="426720"/>
          </a:xfrm>
          <a:prstGeom prst="rect">
            <a:avLst/>
          </a:prstGeom>
          <a:noFill/>
          <a:ln>
            <a:noFill/>
          </a:ln>
        </p:spPr>
        <p:txBody>
          <a:bodyPr vert="horz" wrap="square" lIns="0" tIns="0" rIns="0" bIns="0" rtlCol="0" anchor="b"/>
          <a:lstStyle/>
          <a:p>
            <a:pPr algn="r">
              <a:lnSpc>
                <a:spcPct val="150000"/>
              </a:lnSpc>
            </a:pPr>
            <a:r>
              <a:rPr kumimoji="1" lang="en-US" altLang="zh-CN" sz="1325">
                <a:ln w="12700">
                  <a:noFill/>
                </a:ln>
                <a:solidFill>
                  <a:srgbClr val="262626">
                    <a:alpha val="100000"/>
                  </a:srgbClr>
                </a:solidFill>
                <a:latin typeface="等线 Light" panose="02010600030101010101" charset="-122"/>
                <a:ea typeface="等线 Light" panose="02010600030101010101" charset="-122"/>
                <a:cs typeface="Source Han Sans CN Bold"/>
              </a:rPr>
              <a:t>Diabetes as a Chronic Metabolic Disorder</a:t>
            </a:r>
            <a:endParaRPr kumimoji="1" lang="en-US" altLang="zh-CN" sz="1325">
              <a:ln w="12700">
                <a:noFill/>
              </a:ln>
              <a:solidFill>
                <a:srgbClr val="262626">
                  <a:alpha val="100000"/>
                </a:srgbClr>
              </a:solidFill>
              <a:latin typeface="等线 Light" panose="02010600030101010101" charset="-122"/>
              <a:ea typeface="等线 Light" panose="02010600030101010101" charset="-122"/>
              <a:cs typeface="Source Han Sans CN Bold"/>
            </a:endParaRPr>
          </a:p>
        </p:txBody>
      </p:sp>
      <p:sp>
        <p:nvSpPr>
          <p:cNvPr id="518" name="标题 1"/>
          <p:cNvSpPr txBox="1"/>
          <p:nvPr/>
        </p:nvSpPr>
        <p:spPr>
          <a:xfrm>
            <a:off x="7863987" y="2251295"/>
            <a:ext cx="3423626" cy="2701070"/>
          </a:xfrm>
          <a:prstGeom prst="rect">
            <a:avLst/>
          </a:prstGeom>
          <a:noFill/>
          <a:ln>
            <a:noFill/>
          </a:ln>
        </p:spPr>
        <p:txBody>
          <a:bodyPr vert="horz" wrap="square" lIns="0" tIns="0" rIns="0" bIns="0" rtlCol="0" anchor="t"/>
          <a:lstStyle/>
          <a:p>
            <a:pPr algn="l">
              <a:lnSpc>
                <a:spcPct val="150000"/>
              </a:lnSpc>
            </a:pPr>
            <a:r>
              <a:rPr kumimoji="1" lang="en-US" altLang="zh-CN" sz="1260" dirty="0">
                <a:ln w="12700">
                  <a:noFill/>
                </a:ln>
                <a:solidFill>
                  <a:srgbClr val="000000">
                    <a:alpha val="100000"/>
                  </a:srgbClr>
                </a:solidFill>
                <a:latin typeface="等线 Light" panose="02010600030101010101" charset="-122"/>
                <a:ea typeface="等线 Light" panose="02010600030101010101" charset="-122"/>
                <a:cs typeface="Source Han Sans"/>
              </a:rPr>
              <a:t>Early detection is critical for preventing severe complications such as retinopathy and cardiovascular diseases. Traditional diagnostic methods like OGTT are reliable but costly and complex for large- scale screening.
The Pima Indians Diabetes Dataset is a benchmark for machine learning research in this domain, providing valuable data for predictive modeling.</a:t>
            </a:r>
            <a:endParaRPr kumimoji="1" lang="en-US" altLang="zh-CN" sz="1260" dirty="0">
              <a:ln w="12700">
                <a:noFill/>
              </a:ln>
              <a:solidFill>
                <a:srgbClr val="000000">
                  <a:alpha val="100000"/>
                </a:srgbClr>
              </a:solidFill>
              <a:latin typeface="等线 Light" panose="02010600030101010101" charset="-122"/>
              <a:ea typeface="等线 Light" panose="02010600030101010101" charset="-122"/>
              <a:cs typeface="Source Han Sans"/>
            </a:endParaRPr>
          </a:p>
        </p:txBody>
      </p:sp>
      <p:sp>
        <p:nvSpPr>
          <p:cNvPr id="519" name="标题 1"/>
          <p:cNvSpPr txBox="1"/>
          <p:nvPr/>
        </p:nvSpPr>
        <p:spPr>
          <a:xfrm>
            <a:off x="7863987" y="1748155"/>
            <a:ext cx="3418693" cy="426720"/>
          </a:xfrm>
          <a:prstGeom prst="rect">
            <a:avLst/>
          </a:prstGeom>
          <a:noFill/>
          <a:ln>
            <a:noFill/>
          </a:ln>
        </p:spPr>
        <p:txBody>
          <a:bodyPr vert="horz" wrap="square" lIns="0" tIns="0" rIns="0" bIns="0" rtlCol="0" anchor="b"/>
          <a:lstStyle/>
          <a:p>
            <a:pPr algn="l">
              <a:lnSpc>
                <a:spcPct val="150000"/>
              </a:lnSpc>
            </a:pPr>
            <a:r>
              <a:rPr kumimoji="1" lang="en-US" altLang="zh-CN" sz="1600">
                <a:ln w="12700">
                  <a:noFill/>
                </a:ln>
                <a:solidFill>
                  <a:srgbClr val="262626">
                    <a:alpha val="100000"/>
                  </a:srgbClr>
                </a:solidFill>
                <a:latin typeface="等线 Light" panose="02010600030101010101" charset="-122"/>
                <a:ea typeface="等线 Light" panose="02010600030101010101" charset="-122"/>
                <a:cs typeface="Source Han Sans CN Bold"/>
              </a:rPr>
              <a:t>Importance of Early Detection</a:t>
            </a:r>
            <a:endParaRPr kumimoji="1" lang="en-US" altLang="zh-CN" sz="1600">
              <a:ln w="12700">
                <a:noFill/>
              </a:ln>
              <a:solidFill>
                <a:srgbClr val="262626">
                  <a:alpha val="100000"/>
                </a:srgbClr>
              </a:solidFill>
              <a:latin typeface="等线 Light" panose="02010600030101010101" charset="-122"/>
              <a:ea typeface="等线 Light" panose="02010600030101010101" charset="-122"/>
              <a:cs typeface="Source Han Sans CN Bold"/>
            </a:endParaRPr>
          </a:p>
        </p:txBody>
      </p:sp>
      <p:sp>
        <p:nvSpPr>
          <p:cNvPr id="520" name="标题 1"/>
          <p:cNvSpPr txBox="1"/>
          <p:nvPr/>
        </p:nvSpPr>
        <p:spPr>
          <a:xfrm>
            <a:off x="5015880" y="2225769"/>
            <a:ext cx="2160240" cy="2160240"/>
          </a:xfrm>
          <a:prstGeom prst="ellipse">
            <a:avLst/>
          </a:prstGeom>
          <a:solidFill>
            <a:schemeClr val="accent1">
              <a:alpha val="1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21" name="标题 1"/>
          <p:cNvSpPr txBox="1"/>
          <p:nvPr/>
        </p:nvSpPr>
        <p:spPr>
          <a:xfrm>
            <a:off x="5139492" y="2349381"/>
            <a:ext cx="1913016" cy="1913016"/>
          </a:xfrm>
          <a:prstGeom prst="ellipse">
            <a:avLst/>
          </a:prstGeom>
          <a:solidFill>
            <a:schemeClr val="accent1">
              <a:alpha val="2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22" name="标题 1"/>
          <p:cNvSpPr txBox="1"/>
          <p:nvPr/>
        </p:nvSpPr>
        <p:spPr>
          <a:xfrm>
            <a:off x="5283507" y="2493397"/>
            <a:ext cx="1624986" cy="162498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23" name="标题 1"/>
          <p:cNvSpPr txBox="1"/>
          <p:nvPr/>
        </p:nvSpPr>
        <p:spPr>
          <a:xfrm>
            <a:off x="5812323" y="3048703"/>
            <a:ext cx="567354" cy="514372"/>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latin typeface="等线 Light" panose="02010600030101010101" charset="-122"/>
              <a:ea typeface="等线 Light" panose="02010600030101010101" charset="-122"/>
            </a:endParaRPr>
          </a:p>
        </p:txBody>
      </p:sp>
      <p:sp>
        <p:nvSpPr>
          <p:cNvPr id="524" name="标题 1"/>
          <p:cNvSpPr txBox="1"/>
          <p:nvPr/>
        </p:nvSpPr>
        <p:spPr>
          <a:xfrm>
            <a:off x="7642860" y="2084705"/>
            <a:ext cx="106680" cy="10668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25" name="标题 1"/>
          <p:cNvSpPr txBox="1"/>
          <p:nvPr/>
        </p:nvSpPr>
        <p:spPr>
          <a:xfrm>
            <a:off x="4239260" y="2364105"/>
            <a:ext cx="106680" cy="10668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26"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等线 Light" panose="02010600030101010101" charset="-122"/>
                <a:ea typeface="等线 Light" panose="02010600030101010101" charset="-122"/>
                <a:cs typeface="Source Han Sans CN Bold"/>
              </a:rPr>
              <a:t>Global Impact of Diabetes</a:t>
            </a:r>
            <a:endParaRPr kumimoji="1" lang="en-US" altLang="zh-CN" sz="2800">
              <a:ln w="12700">
                <a:noFill/>
              </a:ln>
              <a:solidFill>
                <a:srgbClr val="262626">
                  <a:alpha val="100000"/>
                </a:srgbClr>
              </a:solidFill>
              <a:latin typeface="等线 Light" panose="02010600030101010101" charset="-122"/>
              <a:ea typeface="等线 Light" panose="02010600030101010101" charset="-122"/>
              <a:cs typeface="Source Han Sans CN Bold"/>
            </a:endParaRPr>
          </a:p>
        </p:txBody>
      </p:sp>
      <p:sp>
        <p:nvSpPr>
          <p:cNvPr id="527"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28"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530"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pic>
        <p:nvPicPr>
          <p:cNvPr id="531" name="图片 530"/>
          <p:cNvPicPr>
            <a:picLocks noChangeAspect="1"/>
          </p:cNvPicPr>
          <p:nvPr/>
        </p:nvPicPr>
        <p:blipFill>
          <a:blip r:embed="rId1"/>
          <a:srcRect l="24478" t="3357" r="5185" b="2138"/>
          <a:stretch>
            <a:fillRect/>
          </a:stretch>
        </p:blipFill>
        <p:spPr>
          <a:xfrm>
            <a:off x="660400" y="1848186"/>
            <a:ext cx="5028614" cy="3786602"/>
          </a:xfrm>
          <a:custGeom>
            <a:avLst/>
            <a:gdLst/>
            <a:ahLst/>
            <a:cxnLst/>
            <a:rect l="l" t="t" r="r" b="b"/>
            <a:pathLst>
              <a:path w="5028614" h="3786602">
                <a:moveTo>
                  <a:pt x="0" y="0"/>
                </a:moveTo>
                <a:lnTo>
                  <a:pt x="5028614" y="0"/>
                </a:lnTo>
                <a:lnTo>
                  <a:pt x="5028614" y="3786602"/>
                </a:lnTo>
                <a:lnTo>
                  <a:pt x="0" y="3786602"/>
                </a:lnTo>
                <a:close/>
              </a:path>
            </a:pathLst>
          </a:custGeom>
          <a:noFill/>
          <a:ln>
            <a:noFill/>
          </a:ln>
        </p:spPr>
      </p:pic>
      <p:sp>
        <p:nvSpPr>
          <p:cNvPr id="532" name="标题 1"/>
          <p:cNvSpPr txBox="1"/>
          <p:nvPr/>
        </p:nvSpPr>
        <p:spPr>
          <a:xfrm>
            <a:off x="5987332" y="2442913"/>
            <a:ext cx="5544268" cy="985962"/>
          </a:xfrm>
          <a:prstGeom prst="rect">
            <a:avLst/>
          </a:prstGeom>
          <a:noFill/>
          <a:ln>
            <a:noFill/>
          </a:ln>
        </p:spPr>
        <p:txBody>
          <a:bodyPr vert="horz" wrap="square" lIns="0" tIns="0" rIns="0" bIns="0" rtlCol="0" anchor="t"/>
          <a:lstStyle/>
          <a:p>
            <a:pPr algn="l">
              <a:lnSpc>
                <a:spcPct val="150000"/>
              </a:lnSpc>
            </a:pPr>
            <a:r>
              <a:rPr kumimoji="1" lang="en-US" altLang="zh-CN" sz="1090">
                <a:ln w="12700">
                  <a:noFill/>
                </a:ln>
                <a:solidFill>
                  <a:srgbClr val="595959">
                    <a:alpha val="100000"/>
                  </a:srgbClr>
                </a:solidFill>
                <a:latin typeface="Times New Roman" panose="02020603050405020304" charset="0"/>
                <a:ea typeface="Source Han Sans"/>
                <a:cs typeface="Times New Roman" panose="02020603050405020304" charset="0"/>
              </a:rPr>
              <a:t>The project aims to develop a machine learning- based diabetes prediction model using the Pima Indians Diabetes dataset. The dataset contains health indicators significantly correlated with diabetes occurrence.
The goal is to accurately predict the probability of an individual developing diabetes through in- depth analysis and modeling of the data.</a:t>
            </a:r>
            <a:endParaRPr kumimoji="1" lang="en-US" altLang="zh-CN" sz="1090">
              <a:ln w="12700">
                <a:noFill/>
              </a:ln>
              <a:solidFill>
                <a:srgbClr val="595959">
                  <a:alpha val="100000"/>
                </a:srgbClr>
              </a:solidFill>
              <a:latin typeface="Times New Roman" panose="02020603050405020304" charset="0"/>
              <a:ea typeface="Source Han Sans"/>
              <a:cs typeface="Times New Roman" panose="02020603050405020304" charset="0"/>
            </a:endParaRPr>
          </a:p>
        </p:txBody>
      </p:sp>
      <p:sp>
        <p:nvSpPr>
          <p:cNvPr id="533" name="标题 1"/>
          <p:cNvSpPr txBox="1"/>
          <p:nvPr/>
        </p:nvSpPr>
        <p:spPr>
          <a:xfrm>
            <a:off x="5298100" y="1606836"/>
            <a:ext cx="6233500" cy="648000"/>
          </a:xfrm>
          <a:prstGeom prst="roundRect">
            <a:avLst>
              <a:gd name="adj" fmla="val 21572"/>
            </a:avLst>
          </a:prstGeom>
          <a:solidFill>
            <a:schemeClr val="accent1"/>
          </a:solidFill>
          <a:ln w="19050" cap="sq">
            <a:solidFill>
              <a:schemeClr val="bg1"/>
            </a:solidFill>
            <a:miter/>
          </a:ln>
          <a:effectLst>
            <a:outerShdw blurRad="254000" dist="127000" dir="2700000" algn="tl"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34" name="标题 1"/>
          <p:cNvSpPr txBox="1"/>
          <p:nvPr/>
        </p:nvSpPr>
        <p:spPr>
          <a:xfrm>
            <a:off x="5468718" y="1696836"/>
            <a:ext cx="5892265" cy="468000"/>
          </a:xfrm>
          <a:prstGeom prst="rect">
            <a:avLst/>
          </a:prstGeom>
          <a:noFill/>
          <a:ln>
            <a:noFill/>
          </a:ln>
        </p:spPr>
        <p:txBody>
          <a:bodyPr vert="horz" wrap="square" lIns="0" tIns="0" rIns="0" bIns="0" rtlCol="0" anchor="ctr"/>
          <a:lstStyle/>
          <a:p>
            <a:pPr algn="l">
              <a:lnSpc>
                <a:spcPct val="120000"/>
              </a:lnSpc>
            </a:pPr>
            <a:r>
              <a:rPr kumimoji="1" lang="en-US" altLang="zh-CN" sz="1600">
                <a:ln w="12700">
                  <a:noFill/>
                </a:ln>
                <a:solidFill>
                  <a:srgbClr val="FFFFFF">
                    <a:alpha val="100000"/>
                  </a:srgbClr>
                </a:solidFill>
                <a:latin typeface="Times New Roman" panose="02020603050405020304" charset="0"/>
                <a:ea typeface="Source Han Sans CN Bold"/>
                <a:cs typeface="Times New Roman" panose="02020603050405020304" charset="0"/>
              </a:rPr>
              <a:t>Development of a Predictive Model</a:t>
            </a:r>
            <a:endParaRPr kumimoji="1" lang="en-US" altLang="zh-CN" sz="1600">
              <a:ln w="12700">
                <a:noFill/>
              </a:ln>
              <a:solidFill>
                <a:srgbClr val="FFFFFF">
                  <a:alpha val="100000"/>
                </a:srgbClr>
              </a:solidFill>
              <a:latin typeface="Times New Roman" panose="02020603050405020304" charset="0"/>
              <a:ea typeface="Source Han Sans CN Bold"/>
              <a:cs typeface="Times New Roman" panose="02020603050405020304" charset="0"/>
            </a:endParaRPr>
          </a:p>
        </p:txBody>
      </p:sp>
      <p:sp>
        <p:nvSpPr>
          <p:cNvPr id="535" name="标题 1"/>
          <p:cNvSpPr txBox="1"/>
          <p:nvPr/>
        </p:nvSpPr>
        <p:spPr>
          <a:xfrm>
            <a:off x="5987332" y="4671602"/>
            <a:ext cx="5544268" cy="985962"/>
          </a:xfrm>
          <a:prstGeom prst="rect">
            <a:avLst/>
          </a:prstGeom>
          <a:noFill/>
          <a:ln>
            <a:noFill/>
          </a:ln>
        </p:spPr>
        <p:txBody>
          <a:bodyPr vert="horz" wrap="square" lIns="0" tIns="0" rIns="0" bIns="0" rtlCol="0" anchor="t"/>
          <a:lstStyle/>
          <a:p>
            <a:pPr algn="l">
              <a:lnSpc>
                <a:spcPct val="150000"/>
              </a:lnSpc>
            </a:pPr>
            <a:r>
              <a:rPr kumimoji="1" lang="en-US" altLang="zh-CN" sz="1090">
                <a:ln w="12700">
                  <a:noFill/>
                </a:ln>
                <a:solidFill>
                  <a:srgbClr val="595959">
                    <a:alpha val="100000"/>
                  </a:srgbClr>
                </a:solidFill>
                <a:latin typeface="Times New Roman" panose="02020603050405020304" charset="0"/>
                <a:ea typeface="Source Han Sans"/>
                <a:cs typeface="Times New Roman" panose="02020603050405020304" charset="0"/>
              </a:rPr>
              <a:t>A user- friendly front- end interface is constructed to simplify the user input process. Users can easily enter personal health data and obtain diabetes risk assessment results.
This aims to increase public awareness of early diabetes screening and provide strong support for related health management.</a:t>
            </a:r>
            <a:endParaRPr kumimoji="1" lang="en-US" altLang="zh-CN" sz="1090">
              <a:ln w="12700">
                <a:noFill/>
              </a:ln>
              <a:solidFill>
                <a:srgbClr val="595959">
                  <a:alpha val="100000"/>
                </a:srgbClr>
              </a:solidFill>
              <a:latin typeface="Times New Roman" panose="02020603050405020304" charset="0"/>
              <a:ea typeface="Source Han Sans"/>
              <a:cs typeface="Times New Roman" panose="02020603050405020304" charset="0"/>
            </a:endParaRPr>
          </a:p>
        </p:txBody>
      </p:sp>
      <p:sp>
        <p:nvSpPr>
          <p:cNvPr id="536" name="标题 1"/>
          <p:cNvSpPr txBox="1"/>
          <p:nvPr/>
        </p:nvSpPr>
        <p:spPr>
          <a:xfrm>
            <a:off x="5298100" y="3835524"/>
            <a:ext cx="6233500" cy="648000"/>
          </a:xfrm>
          <a:prstGeom prst="roundRect">
            <a:avLst>
              <a:gd name="adj" fmla="val 21572"/>
            </a:avLst>
          </a:prstGeom>
          <a:solidFill>
            <a:schemeClr val="accent1"/>
          </a:solidFill>
          <a:ln w="19050" cap="sq">
            <a:solidFill>
              <a:schemeClr val="bg1"/>
            </a:solidFill>
            <a:miter/>
          </a:ln>
          <a:effectLst>
            <a:outerShdw blurRad="254000" dist="127000" dir="2700000" algn="tl"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37" name="标题 1"/>
          <p:cNvSpPr txBox="1"/>
          <p:nvPr/>
        </p:nvSpPr>
        <p:spPr>
          <a:xfrm>
            <a:off x="5468718" y="3925525"/>
            <a:ext cx="5892265" cy="468000"/>
          </a:xfrm>
          <a:prstGeom prst="rect">
            <a:avLst/>
          </a:prstGeom>
          <a:noFill/>
          <a:ln>
            <a:noFill/>
          </a:ln>
        </p:spPr>
        <p:txBody>
          <a:bodyPr vert="horz" wrap="square" lIns="0" tIns="0" rIns="0" bIns="0" rtlCol="0" anchor="ctr"/>
          <a:lstStyle/>
          <a:p>
            <a:pPr algn="l">
              <a:lnSpc>
                <a:spcPct val="120000"/>
              </a:lnSpc>
            </a:pPr>
            <a:r>
              <a:rPr kumimoji="1" lang="en-US" altLang="zh-CN" sz="1600">
                <a:ln w="12700">
                  <a:noFill/>
                </a:ln>
                <a:solidFill>
                  <a:srgbClr val="FFFFFF">
                    <a:alpha val="100000"/>
                  </a:srgbClr>
                </a:solidFill>
                <a:latin typeface="Times New Roman" panose="02020603050405020304" charset="0"/>
                <a:ea typeface="Source Han Sans CN Bold"/>
                <a:cs typeface="Times New Roman" panose="02020603050405020304" charset="0"/>
              </a:rPr>
              <a:t>User-Friendly Interface</a:t>
            </a:r>
            <a:endParaRPr kumimoji="1" lang="en-US" altLang="zh-CN" sz="1600">
              <a:ln w="12700">
                <a:noFill/>
              </a:ln>
              <a:solidFill>
                <a:srgbClr val="FFFFFF">
                  <a:alpha val="100000"/>
                </a:srgbClr>
              </a:solidFill>
              <a:latin typeface="Times New Roman" panose="02020603050405020304" charset="0"/>
              <a:ea typeface="Source Han Sans CN Bold"/>
              <a:cs typeface="Times New Roman" panose="02020603050405020304" charset="0"/>
            </a:endParaRPr>
          </a:p>
        </p:txBody>
      </p:sp>
      <p:sp>
        <p:nvSpPr>
          <p:cNvPr id="538"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Project Purpose</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539"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40"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42" name="图片 541"/>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543"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98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等线 Light" panose="02010600030101010101" charset="-122"/>
                <a:ea typeface="等线 Light" panose="02010600030101010101" charset="-122"/>
                <a:cs typeface="OPPOSans R"/>
              </a:rPr>
              <a:t>c</a:t>
            </a:r>
            <a:endParaRPr kumimoji="1" lang="en-US" altLang="zh-CN" sz="1800">
              <a:ln w="12700">
                <a:noFill/>
              </a:ln>
              <a:solidFill>
                <a:srgbClr val="FFFFFF">
                  <a:alpha val="100000"/>
                </a:srgbClr>
              </a:solidFill>
              <a:latin typeface="等线 Light" panose="02010600030101010101" charset="-122"/>
              <a:ea typeface="等线 Light" panose="02010600030101010101" charset="-122"/>
              <a:cs typeface="OPPOSans R"/>
            </a:endParaRPr>
          </a:p>
        </p:txBody>
      </p:sp>
      <p:pic>
        <p:nvPicPr>
          <p:cNvPr id="544" name="图片 543"/>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545"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89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等线 Light" panose="02010600030101010101" charset="-122"/>
                <a:ea typeface="等线 Light" panose="02010600030101010101" charset="-122"/>
                <a:cs typeface="OPPOSans R"/>
              </a:rPr>
              <a:t>c</a:t>
            </a:r>
            <a:endParaRPr kumimoji="1" lang="en-US" altLang="zh-CN" sz="1800">
              <a:ln w="12700">
                <a:noFill/>
              </a:ln>
              <a:solidFill>
                <a:srgbClr val="FFFFFF">
                  <a:alpha val="100000"/>
                </a:srgbClr>
              </a:solidFill>
              <a:latin typeface="等线 Light" panose="02010600030101010101" charset="-122"/>
              <a:ea typeface="等线 Light" panose="02010600030101010101" charset="-122"/>
              <a:cs typeface="OPPOSans R"/>
            </a:endParaRPr>
          </a:p>
        </p:txBody>
      </p:sp>
      <p:sp>
        <p:nvSpPr>
          <p:cNvPr id="546" name="标题 1"/>
          <p:cNvSpPr txBox="1"/>
          <p:nvPr/>
        </p:nvSpPr>
        <p:spPr>
          <a:xfrm rot="2137481">
            <a:off x="2072" y="5356355"/>
            <a:ext cx="2036224" cy="1314749"/>
          </a:xfrm>
          <a:custGeom>
            <a:avLst/>
            <a:gdLst>
              <a:gd name="connsiteX0" fmla="*/ 92521 w 2036224"/>
              <a:gd name="connsiteY0" fmla="*/ 35839 h 1314749"/>
              <a:gd name="connsiteX1" fmla="*/ 209849 w 2036224"/>
              <a:gd name="connsiteY1" fmla="*/ 0 h 1314749"/>
              <a:gd name="connsiteX2" fmla="*/ 383859 w 2036224"/>
              <a:gd name="connsiteY2" fmla="*/ 92520 h 1314749"/>
              <a:gd name="connsiteX3" fmla="*/ 392527 w 2036224"/>
              <a:gd name="connsiteY3" fmla="*/ 108490 h 1314749"/>
              <a:gd name="connsiteX4" fmla="*/ 401929 w 2036224"/>
              <a:gd name="connsiteY4" fmla="*/ 120885 h 1314749"/>
              <a:gd name="connsiteX5" fmla="*/ 476751 w 2036224"/>
              <a:gd name="connsiteY5" fmla="*/ 209797 h 1314749"/>
              <a:gd name="connsiteX6" fmla="*/ 2030065 w 2036224"/>
              <a:gd name="connsiteY6" fmla="*/ 966391 h 1314749"/>
              <a:gd name="connsiteX7" fmla="*/ 2036224 w 2036224"/>
              <a:gd name="connsiteY7" fmla="*/ 966470 h 1314749"/>
              <a:gd name="connsiteX8" fmla="*/ 1550196 w 2036224"/>
              <a:gd name="connsiteY8" fmla="*/ 1314749 h 1314749"/>
              <a:gd name="connsiteX9" fmla="*/ 1497652 w 2036224"/>
              <a:gd name="connsiteY9" fmla="*/ 1303885 h 1314749"/>
              <a:gd name="connsiteX10" fmla="*/ 163775 w 2036224"/>
              <a:gd name="connsiteY10" fmla="*/ 486988 h 1314749"/>
              <a:gd name="connsiteX11" fmla="*/ 75096 w 2036224"/>
              <a:gd name="connsiteY11" fmla="*/ 381609 h 1314749"/>
              <a:gd name="connsiteX12" fmla="*/ 42327 w 2036224"/>
              <a:gd name="connsiteY12" fmla="*/ 338409 h 1314749"/>
              <a:gd name="connsiteX13" fmla="*/ 43933 w 2036224"/>
              <a:gd name="connsiteY13" fmla="*/ 336987 h 1314749"/>
              <a:gd name="connsiteX14" fmla="*/ 35839 w 2036224"/>
              <a:gd name="connsiteY14" fmla="*/ 327177 h 1314749"/>
              <a:gd name="connsiteX15" fmla="*/ 0 w 2036224"/>
              <a:gd name="connsiteY15" fmla="*/ 209849 h 1314749"/>
              <a:gd name="connsiteX16" fmla="*/ 16492 w 2036224"/>
              <a:gd name="connsiteY16" fmla="*/ 128166 h 1314749"/>
              <a:gd name="connsiteX17" fmla="*/ 92521 w 2036224"/>
              <a:gd name="connsiteY17" fmla="*/ 35839 h 1314749"/>
            </a:gdLst>
            <a:ahLst/>
            <a:cxnLst/>
            <a:rect l="l" t="t" r="r" b="b"/>
            <a:pathLst>
              <a:path w="2036224" h="1314749">
                <a:moveTo>
                  <a:pt x="92521" y="35839"/>
                </a:moveTo>
                <a:cubicBezTo>
                  <a:pt x="126013" y="13212"/>
                  <a:pt x="166388" y="0"/>
                  <a:pt x="209849" y="0"/>
                </a:cubicBezTo>
                <a:cubicBezTo>
                  <a:pt x="282284" y="0"/>
                  <a:pt x="346147" y="36700"/>
                  <a:pt x="383859" y="92520"/>
                </a:cubicBezTo>
                <a:lnTo>
                  <a:pt x="392527" y="108490"/>
                </a:lnTo>
                <a:lnTo>
                  <a:pt x="401929" y="120885"/>
                </a:lnTo>
                <a:cubicBezTo>
                  <a:pt x="425979" y="150982"/>
                  <a:pt x="450920" y="180630"/>
                  <a:pt x="476751" y="209797"/>
                </a:cubicBezTo>
                <a:cubicBezTo>
                  <a:pt x="890058" y="676462"/>
                  <a:pt x="1453392" y="931423"/>
                  <a:pt x="2030065" y="966391"/>
                </a:cubicBezTo>
                <a:lnTo>
                  <a:pt x="2036224" y="966470"/>
                </a:lnTo>
                <a:lnTo>
                  <a:pt x="1550196" y="1314749"/>
                </a:lnTo>
                <a:lnTo>
                  <a:pt x="1497652" y="1303885"/>
                </a:lnTo>
                <a:cubicBezTo>
                  <a:pt x="998571" y="1175488"/>
                  <a:pt x="531163" y="901807"/>
                  <a:pt x="163775" y="486988"/>
                </a:cubicBezTo>
                <a:cubicBezTo>
                  <a:pt x="133159" y="452420"/>
                  <a:pt x="103600" y="417280"/>
                  <a:pt x="75096" y="381609"/>
                </a:cubicBezTo>
                <a:lnTo>
                  <a:pt x="42327" y="338409"/>
                </a:lnTo>
                <a:lnTo>
                  <a:pt x="43933" y="336987"/>
                </a:lnTo>
                <a:lnTo>
                  <a:pt x="35839" y="327177"/>
                </a:lnTo>
                <a:cubicBezTo>
                  <a:pt x="13212" y="293685"/>
                  <a:pt x="0" y="253309"/>
                  <a:pt x="0" y="209849"/>
                </a:cubicBezTo>
                <a:cubicBezTo>
                  <a:pt x="0" y="180874"/>
                  <a:pt x="5872" y="153272"/>
                  <a:pt x="16492" y="128166"/>
                </a:cubicBezTo>
                <a:cubicBezTo>
                  <a:pt x="32420" y="90507"/>
                  <a:pt x="59029" y="58466"/>
                  <a:pt x="92521" y="35839"/>
                </a:cubicBezTo>
                <a:close/>
              </a:path>
            </a:pathLst>
          </a:custGeom>
          <a:gradFill>
            <a:gsLst>
              <a:gs pos="12000">
                <a:schemeClr val="accent1">
                  <a:lumMod val="49000"/>
                  <a:lumOff val="51000"/>
                </a:schemeClr>
              </a:gs>
              <a:gs pos="79310">
                <a:schemeClr val="accent1">
                  <a:alpha val="72000"/>
                  <a:lumMod val="31000"/>
                  <a:lumOff val="69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47" name="标题 1"/>
          <p:cNvSpPr txBox="1"/>
          <p:nvPr/>
        </p:nvSpPr>
        <p:spPr>
          <a:xfrm rot="12289066">
            <a:off x="9881456" y="66356"/>
            <a:ext cx="1594711" cy="1075874"/>
          </a:xfrm>
          <a:custGeom>
            <a:avLst/>
            <a:gdLst>
              <a:gd name="connsiteX0" fmla="*/ 1594711 w 1594711"/>
              <a:gd name="connsiteY0" fmla="*/ 834987 h 1075874"/>
              <a:gd name="connsiteX1" fmla="*/ 1073809 w 1594711"/>
              <a:gd name="connsiteY1" fmla="*/ 1075874 h 1075874"/>
              <a:gd name="connsiteX2" fmla="*/ 900281 w 1594711"/>
              <a:gd name="connsiteY2" fmla="*/ 1003112 h 1075874"/>
              <a:gd name="connsiteX3" fmla="*/ 145744 w 1594711"/>
              <a:gd name="connsiteY3" fmla="*/ 433373 h 1075874"/>
              <a:gd name="connsiteX4" fmla="*/ 66828 w 1594711"/>
              <a:gd name="connsiteY4" fmla="*/ 339596 h 1075874"/>
              <a:gd name="connsiteX5" fmla="*/ 37667 w 1594711"/>
              <a:gd name="connsiteY5" fmla="*/ 301152 h 1075874"/>
              <a:gd name="connsiteX6" fmla="*/ 39097 w 1594711"/>
              <a:gd name="connsiteY6" fmla="*/ 299886 h 1075874"/>
              <a:gd name="connsiteX7" fmla="*/ 31893 w 1594711"/>
              <a:gd name="connsiteY7" fmla="*/ 291156 h 1075874"/>
              <a:gd name="connsiteX8" fmla="*/ 0 w 1594711"/>
              <a:gd name="connsiteY8" fmla="*/ 186745 h 1075874"/>
              <a:gd name="connsiteX9" fmla="*/ 14676 w 1594711"/>
              <a:gd name="connsiteY9" fmla="*/ 114055 h 1075874"/>
              <a:gd name="connsiteX10" fmla="*/ 186745 w 1594711"/>
              <a:gd name="connsiteY10" fmla="*/ 0 h 1075874"/>
              <a:gd name="connsiteX11" fmla="*/ 341597 w 1594711"/>
              <a:gd name="connsiteY11" fmla="*/ 82334 h 1075874"/>
              <a:gd name="connsiteX12" fmla="*/ 349312 w 1594711"/>
              <a:gd name="connsiteY12" fmla="*/ 96545 h 1075874"/>
              <a:gd name="connsiteX13" fmla="*/ 357678 w 1594711"/>
              <a:gd name="connsiteY13" fmla="*/ 107576 h 1075874"/>
              <a:gd name="connsiteX14" fmla="*/ 424263 w 1594711"/>
              <a:gd name="connsiteY14" fmla="*/ 186699 h 1075874"/>
              <a:gd name="connsiteX15" fmla="*/ 1425802 w 1594711"/>
              <a:gd name="connsiteY15" fmla="*/ 800065 h 1075874"/>
            </a:gdLst>
            <a:ahLst/>
            <a:cxnLst/>
            <a:rect l="l" t="t" r="r" b="b"/>
            <a:pathLst>
              <a:path w="1594711" h="1075874">
                <a:moveTo>
                  <a:pt x="1594711" y="834987"/>
                </a:moveTo>
                <a:lnTo>
                  <a:pt x="1073809" y="1075874"/>
                </a:lnTo>
                <a:lnTo>
                  <a:pt x="900281" y="1003112"/>
                </a:lnTo>
                <a:cubicBezTo>
                  <a:pt x="621223" y="869750"/>
                  <a:pt x="363704" y="679472"/>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48" name="标题 1"/>
          <p:cNvSpPr txBox="1"/>
          <p:nvPr/>
        </p:nvSpPr>
        <p:spPr>
          <a:xfrm>
            <a:off x="9032553" y="1711122"/>
            <a:ext cx="762996" cy="762996"/>
          </a:xfrm>
          <a:prstGeom prst="ellipse">
            <a:avLst/>
          </a:prstGeom>
          <a:solidFill>
            <a:schemeClr val="accent1">
              <a:lumMod val="40000"/>
              <a:lumOff val="6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49" name="标题 1"/>
          <p:cNvSpPr txBox="1"/>
          <p:nvPr/>
        </p:nvSpPr>
        <p:spPr>
          <a:xfrm>
            <a:off x="1694525" y="0"/>
            <a:ext cx="8802950" cy="6858000"/>
          </a:xfrm>
          <a:custGeom>
            <a:avLst/>
            <a:gdLst>
              <a:gd name="connsiteX0" fmla="*/ 6417046 w 8802950"/>
              <a:gd name="connsiteY0" fmla="*/ 0 h 6858000"/>
              <a:gd name="connsiteX1" fmla="*/ 6728294 w 8802950"/>
              <a:gd name="connsiteY1" fmla="*/ 0 h 6858000"/>
              <a:gd name="connsiteX2" fmla="*/ 6862382 w 8802950"/>
              <a:gd name="connsiteY2" fmla="*/ 85962 h 6858000"/>
              <a:gd name="connsiteX3" fmla="*/ 8802950 w 8802950"/>
              <a:gd name="connsiteY3" fmla="*/ 3735734 h 6858000"/>
              <a:gd name="connsiteX4" fmla="*/ 7513788 w 8802950"/>
              <a:gd name="connsiteY4" fmla="*/ 6848047 h 6858000"/>
              <a:gd name="connsiteX5" fmla="*/ 7503349 w 8802950"/>
              <a:gd name="connsiteY5" fmla="*/ 6858000 h 6858000"/>
              <a:gd name="connsiteX6" fmla="*/ 7269214 w 8802950"/>
              <a:gd name="connsiteY6" fmla="*/ 6858000 h 6858000"/>
              <a:gd name="connsiteX7" fmla="*/ 7402553 w 8802950"/>
              <a:gd name="connsiteY7" fmla="*/ 6736813 h 6858000"/>
              <a:gd name="connsiteX8" fmla="*/ 8645641 w 8802950"/>
              <a:gd name="connsiteY8" fmla="*/ 3735734 h 6858000"/>
              <a:gd name="connsiteX9" fmla="*/ 6424497 w 8802950"/>
              <a:gd name="connsiteY9" fmla="*/ 3816 h 6858000"/>
              <a:gd name="connsiteX10" fmla="*/ 2074656 w 8802950"/>
              <a:gd name="connsiteY10" fmla="*/ 0 h 6858000"/>
              <a:gd name="connsiteX11" fmla="*/ 2385904 w 8802950"/>
              <a:gd name="connsiteY11" fmla="*/ 0 h 6858000"/>
              <a:gd name="connsiteX12" fmla="*/ 2378454 w 8802950"/>
              <a:gd name="connsiteY12" fmla="*/ 3816 h 6858000"/>
              <a:gd name="connsiteX13" fmla="*/ 157309 w 8802950"/>
              <a:gd name="connsiteY13" fmla="*/ 3735734 h 6858000"/>
              <a:gd name="connsiteX14" fmla="*/ 1400397 w 8802950"/>
              <a:gd name="connsiteY14" fmla="*/ 6736813 h 6858000"/>
              <a:gd name="connsiteX15" fmla="*/ 1533737 w 8802950"/>
              <a:gd name="connsiteY15" fmla="*/ 6858000 h 6858000"/>
              <a:gd name="connsiteX16" fmla="*/ 1299602 w 8802950"/>
              <a:gd name="connsiteY16" fmla="*/ 6858000 h 6858000"/>
              <a:gd name="connsiteX17" fmla="*/ 1289162 w 8802950"/>
              <a:gd name="connsiteY17" fmla="*/ 6848047 h 6858000"/>
              <a:gd name="connsiteX18" fmla="*/ 0 w 8802950"/>
              <a:gd name="connsiteY18" fmla="*/ 3735734 h 6858000"/>
              <a:gd name="connsiteX19" fmla="*/ 1940568 w 8802950"/>
              <a:gd name="connsiteY19" fmla="*/ 85962 h 6858000"/>
            </a:gdLst>
            <a:ahLst/>
            <a:cxnLst/>
            <a:rect l="l" t="t" r="r" b="b"/>
            <a:pathLst>
              <a:path w="8802950" h="6858000">
                <a:moveTo>
                  <a:pt x="6417046" y="0"/>
                </a:moveTo>
                <a:lnTo>
                  <a:pt x="6728294" y="0"/>
                </a:lnTo>
                <a:lnTo>
                  <a:pt x="6862382" y="85962"/>
                </a:lnTo>
                <a:cubicBezTo>
                  <a:pt x="8033182" y="876939"/>
                  <a:pt x="8802950" y="2216442"/>
                  <a:pt x="8802950" y="3735734"/>
                </a:cubicBezTo>
                <a:cubicBezTo>
                  <a:pt x="8802950" y="4951168"/>
                  <a:pt x="8310298" y="6051537"/>
                  <a:pt x="7513788" y="6848047"/>
                </a:cubicBezTo>
                <a:lnTo>
                  <a:pt x="7503349" y="6858000"/>
                </a:lnTo>
                <a:lnTo>
                  <a:pt x="7269214" y="6858000"/>
                </a:lnTo>
                <a:lnTo>
                  <a:pt x="7402553" y="6736813"/>
                </a:lnTo>
                <a:cubicBezTo>
                  <a:pt x="8170597" y="5968770"/>
                  <a:pt x="8645641" y="4907728"/>
                  <a:pt x="8645641" y="3735734"/>
                </a:cubicBezTo>
                <a:cubicBezTo>
                  <a:pt x="8645641" y="2124242"/>
                  <a:pt x="7747510" y="722520"/>
                  <a:pt x="6424497" y="3816"/>
                </a:cubicBezTo>
                <a:close/>
                <a:moveTo>
                  <a:pt x="2074656" y="0"/>
                </a:moveTo>
                <a:lnTo>
                  <a:pt x="2385904" y="0"/>
                </a:lnTo>
                <a:lnTo>
                  <a:pt x="2378454" y="3816"/>
                </a:lnTo>
                <a:cubicBezTo>
                  <a:pt x="1055440" y="722520"/>
                  <a:pt x="157309" y="2124242"/>
                  <a:pt x="157309" y="3735734"/>
                </a:cubicBezTo>
                <a:cubicBezTo>
                  <a:pt x="157309" y="4907728"/>
                  <a:pt x="632354" y="5968770"/>
                  <a:pt x="1400397" y="6736813"/>
                </a:cubicBezTo>
                <a:lnTo>
                  <a:pt x="1533737" y="6858000"/>
                </a:lnTo>
                <a:lnTo>
                  <a:pt x="1299602" y="6858000"/>
                </a:lnTo>
                <a:lnTo>
                  <a:pt x="1289162" y="6848047"/>
                </a:lnTo>
                <a:cubicBezTo>
                  <a:pt x="492652" y="6051537"/>
                  <a:pt x="0" y="4951168"/>
                  <a:pt x="0" y="3735734"/>
                </a:cubicBezTo>
                <a:cubicBezTo>
                  <a:pt x="0" y="2216442"/>
                  <a:pt x="769769" y="876939"/>
                  <a:pt x="1940568" y="8596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50" name="标题 1"/>
          <p:cNvSpPr txBox="1"/>
          <p:nvPr/>
        </p:nvSpPr>
        <p:spPr>
          <a:xfrm>
            <a:off x="1066322" y="0"/>
            <a:ext cx="10059356" cy="6858000"/>
          </a:xfrm>
          <a:custGeom>
            <a:avLst/>
            <a:gdLst>
              <a:gd name="connsiteX0" fmla="*/ 7575640 w 10059356"/>
              <a:gd name="connsiteY0" fmla="*/ 0 h 6858000"/>
              <a:gd name="connsiteX1" fmla="*/ 8372344 w 10059356"/>
              <a:gd name="connsiteY1" fmla="*/ 0 h 6858000"/>
              <a:gd name="connsiteX2" fmla="*/ 8411520 w 10059356"/>
              <a:gd name="connsiteY2" fmla="*/ 33935 h 6858000"/>
              <a:gd name="connsiteX3" fmla="*/ 10059356 w 10059356"/>
              <a:gd name="connsiteY3" fmla="*/ 3756994 h 6858000"/>
              <a:gd name="connsiteX4" fmla="*/ 9060137 w 10059356"/>
              <a:gd name="connsiteY4" fmla="*/ 6766331 h 6858000"/>
              <a:gd name="connsiteX5" fmla="*/ 8988099 w 10059356"/>
              <a:gd name="connsiteY5" fmla="*/ 6858000 h 6858000"/>
              <a:gd name="connsiteX6" fmla="*/ 8336782 w 10059356"/>
              <a:gd name="connsiteY6" fmla="*/ 6858000 h 6858000"/>
              <a:gd name="connsiteX7" fmla="*/ 8531555 w 10059356"/>
              <a:gd name="connsiteY7" fmla="*/ 6643696 h 6858000"/>
              <a:gd name="connsiteX8" fmla="*/ 9567854 w 10059356"/>
              <a:gd name="connsiteY8" fmla="*/ 3756994 h 6858000"/>
              <a:gd name="connsiteX9" fmla="*/ 7744941 w 10059356"/>
              <a:gd name="connsiteY9" fmla="*/ 120392 h 6858000"/>
              <a:gd name="connsiteX10" fmla="*/ 1687013 w 10059356"/>
              <a:gd name="connsiteY10" fmla="*/ 0 h 6858000"/>
              <a:gd name="connsiteX11" fmla="*/ 2483714 w 10059356"/>
              <a:gd name="connsiteY11" fmla="*/ 0 h 6858000"/>
              <a:gd name="connsiteX12" fmla="*/ 2314414 w 10059356"/>
              <a:gd name="connsiteY12" fmla="*/ 120392 h 6858000"/>
              <a:gd name="connsiteX13" fmla="*/ 491500 w 10059356"/>
              <a:gd name="connsiteY13" fmla="*/ 3756994 h 6858000"/>
              <a:gd name="connsiteX14" fmla="*/ 1527799 w 10059356"/>
              <a:gd name="connsiteY14" fmla="*/ 6643696 h 6858000"/>
              <a:gd name="connsiteX15" fmla="*/ 1722572 w 10059356"/>
              <a:gd name="connsiteY15" fmla="*/ 6858000 h 6858000"/>
              <a:gd name="connsiteX16" fmla="*/ 1071257 w 10059356"/>
              <a:gd name="connsiteY16" fmla="*/ 6858000 h 6858000"/>
              <a:gd name="connsiteX17" fmla="*/ 999219 w 10059356"/>
              <a:gd name="connsiteY17" fmla="*/ 6766331 h 6858000"/>
              <a:gd name="connsiteX18" fmla="*/ 0 w 10059356"/>
              <a:gd name="connsiteY18" fmla="*/ 3756994 h 6858000"/>
              <a:gd name="connsiteX19" fmla="*/ 1647836 w 10059356"/>
              <a:gd name="connsiteY19" fmla="*/ 33935 h 6858000"/>
            </a:gdLst>
            <a:ahLst/>
            <a:cxnLst/>
            <a:rect l="l" t="t" r="r" b="b"/>
            <a:pathLst>
              <a:path w="10059356" h="6858000">
                <a:moveTo>
                  <a:pt x="7575640" y="0"/>
                </a:moveTo>
                <a:lnTo>
                  <a:pt x="8372344" y="0"/>
                </a:lnTo>
                <a:lnTo>
                  <a:pt x="8411520" y="33935"/>
                </a:lnTo>
                <a:cubicBezTo>
                  <a:pt x="9423820" y="954004"/>
                  <a:pt x="10059356" y="2281281"/>
                  <a:pt x="10059356" y="3756994"/>
                </a:cubicBezTo>
                <a:cubicBezTo>
                  <a:pt x="10059356" y="4885481"/>
                  <a:pt x="9687710" y="5927166"/>
                  <a:pt x="9060137" y="6766331"/>
                </a:cubicBezTo>
                <a:lnTo>
                  <a:pt x="8988099" y="6858000"/>
                </a:lnTo>
                <a:lnTo>
                  <a:pt x="8336782" y="6858000"/>
                </a:lnTo>
                <a:lnTo>
                  <a:pt x="8531555" y="6643696"/>
                </a:lnTo>
                <a:cubicBezTo>
                  <a:pt x="9178953" y="5859232"/>
                  <a:pt x="9567854" y="4853529"/>
                  <a:pt x="9567854" y="3756994"/>
                </a:cubicBezTo>
                <a:cubicBezTo>
                  <a:pt x="9567854" y="2268839"/>
                  <a:pt x="8851561" y="947984"/>
                  <a:pt x="7744941" y="120392"/>
                </a:cubicBezTo>
                <a:close/>
                <a:moveTo>
                  <a:pt x="1687013" y="0"/>
                </a:moveTo>
                <a:lnTo>
                  <a:pt x="2483714" y="0"/>
                </a:lnTo>
                <a:lnTo>
                  <a:pt x="2314414" y="120392"/>
                </a:lnTo>
                <a:cubicBezTo>
                  <a:pt x="1207793" y="947984"/>
                  <a:pt x="491500" y="2268839"/>
                  <a:pt x="491500" y="3756994"/>
                </a:cubicBezTo>
                <a:cubicBezTo>
                  <a:pt x="491500" y="4853529"/>
                  <a:pt x="880402" y="5859232"/>
                  <a:pt x="1527799" y="6643696"/>
                </a:cubicBezTo>
                <a:lnTo>
                  <a:pt x="1722572" y="6858000"/>
                </a:lnTo>
                <a:lnTo>
                  <a:pt x="1071257" y="6858000"/>
                </a:lnTo>
                <a:lnTo>
                  <a:pt x="999219" y="6766331"/>
                </a:lnTo>
                <a:cubicBezTo>
                  <a:pt x="371646" y="5927166"/>
                  <a:pt x="0" y="4885481"/>
                  <a:pt x="0" y="3756994"/>
                </a:cubicBezTo>
                <a:cubicBezTo>
                  <a:pt x="0" y="2281281"/>
                  <a:pt x="635536" y="954004"/>
                  <a:pt x="1647836" y="33935"/>
                </a:cubicBezTo>
                <a:close/>
              </a:path>
            </a:pathLst>
          </a:custGeom>
          <a:solidFill>
            <a:schemeClr val="accent1">
              <a:alpha val="71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51" name="标题 1"/>
          <p:cNvSpPr txBox="1"/>
          <p:nvPr/>
        </p:nvSpPr>
        <p:spPr>
          <a:xfrm>
            <a:off x="2748381" y="3005299"/>
            <a:ext cx="6695239" cy="2020760"/>
          </a:xfrm>
          <a:prstGeom prst="rect">
            <a:avLst/>
          </a:prstGeom>
          <a:noFill/>
          <a:ln>
            <a:noFill/>
          </a:ln>
        </p:spPr>
        <p:txBody>
          <a:bodyPr vert="horz" wrap="square" lIns="0" tIns="0" rIns="0" bIns="0" rtlCol="0" anchor="t"/>
          <a:lstStyle/>
          <a:p>
            <a:pPr algn="ctr">
              <a:lnSpc>
                <a:spcPct val="130000"/>
              </a:lnSpc>
            </a:pPr>
            <a:r>
              <a:rPr kumimoji="1" lang="en-US" altLang="zh-CN" sz="3710">
                <a:ln w="12700">
                  <a:noFill/>
                </a:ln>
                <a:solidFill>
                  <a:srgbClr val="000000">
                    <a:alpha val="100000"/>
                  </a:srgbClr>
                </a:solidFill>
                <a:latin typeface="等线 Light" panose="02010600030101010101" charset="-122"/>
                <a:ea typeface="等线 Light" panose="02010600030101010101" charset="-122"/>
                <a:cs typeface="Source Han Sans CN Bold"/>
              </a:rPr>
              <a:t>Current Technologies and Challenges</a:t>
            </a:r>
            <a:endParaRPr kumimoji="1" lang="en-US" altLang="zh-CN" sz="3710">
              <a:ln w="12700">
                <a:noFill/>
              </a:ln>
              <a:solidFill>
                <a:srgbClr val="000000">
                  <a:alpha val="100000"/>
                </a:srgbClr>
              </a:solidFill>
              <a:latin typeface="等线 Light" panose="02010600030101010101" charset="-122"/>
              <a:ea typeface="等线 Light" panose="02010600030101010101" charset="-122"/>
              <a:cs typeface="Source Han Sans CN Bold"/>
            </a:endParaRPr>
          </a:p>
        </p:txBody>
      </p:sp>
      <p:sp>
        <p:nvSpPr>
          <p:cNvPr id="552" name="标题 1"/>
          <p:cNvSpPr txBox="1"/>
          <p:nvPr/>
        </p:nvSpPr>
        <p:spPr>
          <a:xfrm>
            <a:off x="2363360" y="5024652"/>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53" name="标题 1"/>
          <p:cNvSpPr txBox="1"/>
          <p:nvPr/>
        </p:nvSpPr>
        <p:spPr>
          <a:xfrm>
            <a:off x="11102007" y="5362425"/>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54" name="标题 1"/>
          <p:cNvSpPr txBox="1"/>
          <p:nvPr/>
        </p:nvSpPr>
        <p:spPr>
          <a:xfrm>
            <a:off x="10959625" y="6206799"/>
            <a:ext cx="327993" cy="327993"/>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55" name="标题 1"/>
          <p:cNvSpPr txBox="1"/>
          <p:nvPr/>
        </p:nvSpPr>
        <p:spPr>
          <a:xfrm>
            <a:off x="3429874" y="5925442"/>
            <a:ext cx="417316" cy="417316"/>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56" name="标题 1"/>
          <p:cNvSpPr txBox="1"/>
          <p:nvPr/>
        </p:nvSpPr>
        <p:spPr>
          <a:xfrm>
            <a:off x="9369435" y="1595629"/>
            <a:ext cx="359868" cy="359868"/>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57" name="标题 1"/>
          <p:cNvSpPr txBox="1"/>
          <p:nvPr/>
        </p:nvSpPr>
        <p:spPr>
          <a:xfrm>
            <a:off x="832720" y="5962054"/>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58" name="标题 1"/>
          <p:cNvSpPr txBox="1"/>
          <p:nvPr/>
        </p:nvSpPr>
        <p:spPr>
          <a:xfrm>
            <a:off x="11339857" y="330540"/>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59" name="标题 1"/>
          <p:cNvSpPr txBox="1"/>
          <p:nvPr/>
        </p:nvSpPr>
        <p:spPr>
          <a:xfrm>
            <a:off x="2765980" y="1176990"/>
            <a:ext cx="460635" cy="460635"/>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60" name="标题 1"/>
          <p:cNvSpPr txBox="1"/>
          <p:nvPr/>
        </p:nvSpPr>
        <p:spPr>
          <a:xfrm>
            <a:off x="2524996" y="1536430"/>
            <a:ext cx="291676" cy="291676"/>
          </a:xfrm>
          <a:prstGeom prst="ellipse">
            <a:avLst/>
          </a:prstGeom>
          <a:solidFill>
            <a:schemeClr val="accent1">
              <a:lumMod val="60000"/>
              <a:lumOff val="4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61" name="标题 1"/>
          <p:cNvSpPr txBox="1"/>
          <p:nvPr/>
        </p:nvSpPr>
        <p:spPr>
          <a:xfrm rot="5229284">
            <a:off x="-351935" y="642103"/>
            <a:ext cx="1433357" cy="801627"/>
          </a:xfrm>
          <a:custGeom>
            <a:avLst/>
            <a:gdLst>
              <a:gd name="connsiteX0" fmla="*/ 0 w 1433357"/>
              <a:gd name="connsiteY0" fmla="*/ 186745 h 801627"/>
              <a:gd name="connsiteX1" fmla="*/ 14676 w 1433357"/>
              <a:gd name="connsiteY1" fmla="*/ 114055 h 801627"/>
              <a:gd name="connsiteX2" fmla="*/ 186745 w 1433357"/>
              <a:gd name="connsiteY2" fmla="*/ 0 h 801627"/>
              <a:gd name="connsiteX3" fmla="*/ 341597 w 1433357"/>
              <a:gd name="connsiteY3" fmla="*/ 82334 h 801627"/>
              <a:gd name="connsiteX4" fmla="*/ 349312 w 1433357"/>
              <a:gd name="connsiteY4" fmla="*/ 96545 h 801627"/>
              <a:gd name="connsiteX5" fmla="*/ 357678 w 1433357"/>
              <a:gd name="connsiteY5" fmla="*/ 107576 h 801627"/>
              <a:gd name="connsiteX6" fmla="*/ 424263 w 1433357"/>
              <a:gd name="connsiteY6" fmla="*/ 186699 h 801627"/>
              <a:gd name="connsiteX7" fmla="*/ 1425802 w 1433357"/>
              <a:gd name="connsiteY7" fmla="*/ 800065 h 801627"/>
              <a:gd name="connsiteX8" fmla="*/ 1433357 w 1433357"/>
              <a:gd name="connsiteY8" fmla="*/ 801627 h 801627"/>
              <a:gd name="connsiteX9" fmla="*/ 493366 w 1433357"/>
              <a:gd name="connsiteY9" fmla="*/ 754909 h 801627"/>
              <a:gd name="connsiteX10" fmla="*/ 316350 w 1433357"/>
              <a:gd name="connsiteY10" fmla="*/ 607464 h 801627"/>
              <a:gd name="connsiteX11" fmla="*/ 145744 w 1433357"/>
              <a:gd name="connsiteY11" fmla="*/ 433373 h 801627"/>
              <a:gd name="connsiteX12" fmla="*/ 66828 w 1433357"/>
              <a:gd name="connsiteY12" fmla="*/ 339596 h 801627"/>
              <a:gd name="connsiteX13" fmla="*/ 37667 w 1433357"/>
              <a:gd name="connsiteY13" fmla="*/ 301152 h 801627"/>
              <a:gd name="connsiteX14" fmla="*/ 39097 w 1433357"/>
              <a:gd name="connsiteY14" fmla="*/ 299886 h 801627"/>
              <a:gd name="connsiteX15" fmla="*/ 31893 w 1433357"/>
              <a:gd name="connsiteY15" fmla="*/ 291156 h 801627"/>
              <a:gd name="connsiteX16" fmla="*/ 0 w 1433357"/>
              <a:gd name="connsiteY16" fmla="*/ 186745 h 801627"/>
            </a:gdLst>
            <a:ahLst/>
            <a:cxnLst/>
            <a:rect l="l" t="t" r="r" b="b"/>
            <a:pathLst>
              <a:path w="1433357" h="801627">
                <a:moveTo>
                  <a:pt x="0" y="186745"/>
                </a:move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lnTo>
                  <a:pt x="1433357" y="801627"/>
                </a:lnTo>
                <a:lnTo>
                  <a:pt x="493366" y="754909"/>
                </a:lnTo>
                <a:lnTo>
                  <a:pt x="316350" y="607464"/>
                </a:lnTo>
                <a:cubicBezTo>
                  <a:pt x="257197" y="552934"/>
                  <a:pt x="200234" y="494898"/>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62" name="标题 1"/>
          <p:cNvSpPr txBox="1"/>
          <p:nvPr/>
        </p:nvSpPr>
        <p:spPr>
          <a:xfrm>
            <a:off x="4090287" y="2034853"/>
            <a:ext cx="2144383" cy="885766"/>
          </a:xfrm>
          <a:prstGeom prst="rect">
            <a:avLst/>
          </a:prstGeom>
          <a:noFill/>
          <a:ln>
            <a:noFill/>
          </a:ln>
        </p:spPr>
        <p:txBody>
          <a:bodyPr vert="horz" wrap="square" lIns="0" tIns="0" rIns="0" bIns="0" rtlCol="0" anchor="b"/>
          <a:lstStyle/>
          <a:p>
            <a:pPr algn="r">
              <a:lnSpc>
                <a:spcPct val="110000"/>
              </a:lnSpc>
            </a:pPr>
            <a:r>
              <a:rPr kumimoji="1" lang="en-US" altLang="zh-CN" sz="6000">
                <a:ln w="12700">
                  <a:noFill/>
                </a:ln>
                <a:solidFill>
                  <a:srgbClr val="1E82A4">
                    <a:alpha val="100000"/>
                  </a:srgbClr>
                </a:solidFill>
                <a:latin typeface="等线 Light" panose="02010600030101010101" charset="-122"/>
                <a:ea typeface="等线 Light" panose="02010600030101010101" charset="-122"/>
                <a:cs typeface="Source Han Sans CN Bold"/>
              </a:rPr>
              <a:t>PART</a:t>
            </a:r>
            <a:endParaRPr kumimoji="1" lang="en-US" altLang="zh-CN" sz="6000">
              <a:ln w="12700">
                <a:noFill/>
              </a:ln>
              <a:solidFill>
                <a:srgbClr val="1E82A4">
                  <a:alpha val="100000"/>
                </a:srgbClr>
              </a:solidFill>
              <a:latin typeface="等线 Light" panose="02010600030101010101" charset="-122"/>
              <a:ea typeface="等线 Light" panose="02010600030101010101" charset="-122"/>
              <a:cs typeface="Source Han Sans CN Bold"/>
            </a:endParaRPr>
          </a:p>
        </p:txBody>
      </p:sp>
      <p:sp>
        <p:nvSpPr>
          <p:cNvPr id="563" name="标题 1"/>
          <p:cNvSpPr txBox="1"/>
          <p:nvPr/>
        </p:nvSpPr>
        <p:spPr>
          <a:xfrm>
            <a:off x="6592187" y="1120453"/>
            <a:ext cx="1522083" cy="1800166"/>
          </a:xfrm>
          <a:prstGeom prst="rect">
            <a:avLst/>
          </a:prstGeom>
          <a:noFill/>
          <a:ln>
            <a:noFill/>
          </a:ln>
        </p:spPr>
        <p:txBody>
          <a:bodyPr vert="horz" wrap="square" lIns="0" tIns="0" rIns="0" bIns="0" rtlCol="0" anchor="b"/>
          <a:lstStyle/>
          <a:p>
            <a:pPr algn="l">
              <a:lnSpc>
                <a:spcPct val="110000"/>
              </a:lnSpc>
            </a:pPr>
            <a:r>
              <a:rPr kumimoji="1" lang="en-US" altLang="zh-CN" sz="6000">
                <a:ln w="12700">
                  <a:noFill/>
                </a:ln>
                <a:solidFill>
                  <a:srgbClr val="1E82A4">
                    <a:alpha val="100000"/>
                  </a:srgbClr>
                </a:solidFill>
                <a:latin typeface="等线 Light" panose="02010600030101010101" charset="-122"/>
                <a:ea typeface="等线 Light" panose="02010600030101010101" charset="-122"/>
                <a:cs typeface="Source Han Sans CN Bold"/>
              </a:rPr>
              <a:t>02</a:t>
            </a:r>
            <a:endParaRPr kumimoji="1" lang="en-US" altLang="zh-CN" sz="6000">
              <a:ln w="12700">
                <a:noFill/>
              </a:ln>
              <a:solidFill>
                <a:srgbClr val="1E82A4">
                  <a:alpha val="100000"/>
                </a:srgbClr>
              </a:solidFill>
              <a:latin typeface="等线 Light" panose="02010600030101010101" charset="-122"/>
              <a:ea typeface="等线 Light" panose="02010600030101010101" charset="-122"/>
              <a:cs typeface="Source Han Sans CN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565"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Times New Roman" panose="02020603050405020304" charset="0"/>
              <a:cs typeface="Times New Roman" panose="02020603050405020304" charset="0"/>
            </a:endParaRPr>
          </a:p>
        </p:txBody>
      </p:sp>
      <p:sp>
        <p:nvSpPr>
          <p:cNvPr id="566" name="标题 1"/>
          <p:cNvSpPr txBox="1"/>
          <p:nvPr/>
        </p:nvSpPr>
        <p:spPr>
          <a:xfrm>
            <a:off x="2256744" y="1642321"/>
            <a:ext cx="8499416" cy="1576117"/>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pic>
        <p:nvPicPr>
          <p:cNvPr id="567" name="图片 566"/>
          <p:cNvPicPr>
            <a:picLocks noChangeAspect="1"/>
          </p:cNvPicPr>
          <p:nvPr/>
        </p:nvPicPr>
        <p:blipFill>
          <a:blip r:embed="rId1"/>
          <a:srcRect l="20277" t="4994" r="20277" b="4994"/>
          <a:stretch>
            <a:fillRect/>
          </a:stretch>
        </p:blipFill>
        <p:spPr>
          <a:xfrm>
            <a:off x="1479428" y="1364435"/>
            <a:ext cx="1324119" cy="2131889"/>
          </a:xfrm>
          <a:custGeom>
            <a:avLst/>
            <a:gdLst/>
            <a:ahLst/>
            <a:cxnLst/>
            <a:rect l="l" t="t" r="r" b="b"/>
            <a:pathLst>
              <a:path w="1324119" h="2131889">
                <a:moveTo>
                  <a:pt x="0" y="0"/>
                </a:moveTo>
                <a:lnTo>
                  <a:pt x="1324119" y="0"/>
                </a:lnTo>
                <a:lnTo>
                  <a:pt x="1324119" y="2131889"/>
                </a:lnTo>
                <a:lnTo>
                  <a:pt x="0" y="2131889"/>
                </a:lnTo>
                <a:close/>
              </a:path>
            </a:pathLst>
          </a:custGeom>
          <a:noFill/>
          <a:ln>
            <a:noFill/>
          </a:ln>
        </p:spPr>
      </p:pic>
      <p:sp>
        <p:nvSpPr>
          <p:cNvPr id="568" name="标题 1"/>
          <p:cNvSpPr txBox="1"/>
          <p:nvPr/>
        </p:nvSpPr>
        <p:spPr>
          <a:xfrm>
            <a:off x="1423140" y="1307432"/>
            <a:ext cx="1436695" cy="96904"/>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69" name="标题 1"/>
          <p:cNvSpPr txBox="1"/>
          <p:nvPr/>
        </p:nvSpPr>
        <p:spPr>
          <a:xfrm>
            <a:off x="1423140" y="3456422"/>
            <a:ext cx="1436695" cy="96904"/>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70" name="标题 1"/>
          <p:cNvSpPr txBox="1"/>
          <p:nvPr/>
        </p:nvSpPr>
        <p:spPr>
          <a:xfrm>
            <a:off x="2256744" y="4152911"/>
            <a:ext cx="8499416" cy="1576117"/>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71" name="标题 1"/>
          <p:cNvSpPr txBox="1"/>
          <p:nvPr/>
        </p:nvSpPr>
        <p:spPr>
          <a:xfrm>
            <a:off x="3042100" y="4670924"/>
            <a:ext cx="7521625" cy="964650"/>
          </a:xfrm>
          <a:prstGeom prst="rect">
            <a:avLst/>
          </a:prstGeom>
          <a:noFill/>
          <a:ln>
            <a:noFill/>
          </a:ln>
        </p:spPr>
        <p:txBody>
          <a:bodyPr vert="horz" wrap="square" lIns="0" tIns="0" rIns="0" bIns="0" rtlCol="0" anchor="t"/>
          <a:lstStyle/>
          <a:p>
            <a:pPr algn="l">
              <a:lnSpc>
                <a:spcPct val="150000"/>
              </a:lnSpc>
            </a:pPr>
            <a:r>
              <a:rPr kumimoji="1" lang="en-US" altLang="zh-CN" sz="1085">
                <a:ln w="12700">
                  <a:noFill/>
                </a:ln>
                <a:solidFill>
                  <a:srgbClr val="262626">
                    <a:alpha val="100000"/>
                  </a:srgbClr>
                </a:solidFill>
                <a:latin typeface="Times New Roman" panose="02020603050405020304" charset="0"/>
                <a:ea typeface="Source Han Sans"/>
                <a:cs typeface="Times New Roman" panose="02020603050405020304" charset="0"/>
              </a:rPr>
              <a:t>Ensemble learning frameworks, such as stacking methods combining XGBoost and LightGBM, achieve high performance with some combinations reaching a 92% AUC.
Graph neural networks are employed to address relational data within Electronic Health Records (EHR), improving the understanding of patient relationships and outcomes.</a:t>
            </a:r>
            <a:endParaRPr kumimoji="1" lang="en-US" altLang="zh-CN" sz="1085">
              <a:ln w="12700">
                <a:noFill/>
              </a:ln>
              <a:solidFill>
                <a:srgbClr val="262626">
                  <a:alpha val="100000"/>
                </a:srgbClr>
              </a:solidFill>
              <a:latin typeface="Times New Roman" panose="02020603050405020304" charset="0"/>
              <a:ea typeface="Source Han Sans"/>
              <a:cs typeface="Times New Roman" panose="02020603050405020304" charset="0"/>
            </a:endParaRPr>
          </a:p>
        </p:txBody>
      </p:sp>
      <p:pic>
        <p:nvPicPr>
          <p:cNvPr id="572" name="图片 571"/>
          <p:cNvPicPr>
            <a:picLocks noChangeAspect="1"/>
          </p:cNvPicPr>
          <p:nvPr/>
        </p:nvPicPr>
        <p:blipFill>
          <a:blip r:embed="rId2"/>
          <a:srcRect l="35097" r="35097"/>
          <a:stretch>
            <a:fillRect/>
          </a:stretch>
        </p:blipFill>
        <p:spPr>
          <a:xfrm>
            <a:off x="1479428" y="3875025"/>
            <a:ext cx="1324119" cy="2131889"/>
          </a:xfrm>
          <a:custGeom>
            <a:avLst/>
            <a:gdLst/>
            <a:ahLst/>
            <a:cxnLst/>
            <a:rect l="l" t="t" r="r" b="b"/>
            <a:pathLst>
              <a:path w="1324119" h="2131889">
                <a:moveTo>
                  <a:pt x="0" y="0"/>
                </a:moveTo>
                <a:lnTo>
                  <a:pt x="1324119" y="0"/>
                </a:lnTo>
                <a:lnTo>
                  <a:pt x="1324119" y="2131889"/>
                </a:lnTo>
                <a:lnTo>
                  <a:pt x="0" y="2131889"/>
                </a:lnTo>
                <a:close/>
              </a:path>
            </a:pathLst>
          </a:custGeom>
          <a:noFill/>
          <a:ln>
            <a:noFill/>
          </a:ln>
        </p:spPr>
      </p:pic>
      <p:sp>
        <p:nvSpPr>
          <p:cNvPr id="573" name="标题 1"/>
          <p:cNvSpPr txBox="1"/>
          <p:nvPr/>
        </p:nvSpPr>
        <p:spPr>
          <a:xfrm>
            <a:off x="1423140" y="3818022"/>
            <a:ext cx="1436695" cy="96904"/>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74" name="标题 1"/>
          <p:cNvSpPr txBox="1"/>
          <p:nvPr/>
        </p:nvSpPr>
        <p:spPr>
          <a:xfrm>
            <a:off x="1423140" y="5967012"/>
            <a:ext cx="1436695" cy="96904"/>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75" name="标题 1"/>
          <p:cNvSpPr txBox="1"/>
          <p:nvPr/>
        </p:nvSpPr>
        <p:spPr>
          <a:xfrm>
            <a:off x="3042100" y="2287334"/>
            <a:ext cx="7521625" cy="926550"/>
          </a:xfrm>
          <a:prstGeom prst="rect">
            <a:avLst/>
          </a:prstGeom>
          <a:noFill/>
          <a:ln>
            <a:noFill/>
          </a:ln>
        </p:spPr>
        <p:txBody>
          <a:bodyPr vert="horz" wrap="square" lIns="0" tIns="0" rIns="0" bIns="0" rtlCol="0" anchor="t"/>
          <a:lstStyle/>
          <a:p>
            <a:pPr algn="l">
              <a:lnSpc>
                <a:spcPct val="150000"/>
              </a:lnSpc>
            </a:pPr>
            <a:r>
              <a:rPr kumimoji="1" lang="en-US" altLang="zh-CN" sz="1075">
                <a:ln w="12700">
                  <a:noFill/>
                </a:ln>
                <a:solidFill>
                  <a:srgbClr val="262626">
                    <a:alpha val="100000"/>
                  </a:srgbClr>
                </a:solidFill>
                <a:latin typeface="Times New Roman" panose="02020603050405020304" charset="0"/>
                <a:ea typeface="Source Han Sans"/>
                <a:cs typeface="Times New Roman" panose="02020603050405020304" charset="0"/>
              </a:rPr>
              <a:t>Existing technologies support interactive feature construction and automated feature generation. SHAP value analysis combined with RFE reduces redundant features in the data for analysis.
These methods enhance the quality and relevance of features used in predictive modeling.</a:t>
            </a:r>
            <a:endParaRPr kumimoji="1" lang="en-US" altLang="zh-CN" sz="1075">
              <a:ln w="12700">
                <a:noFill/>
              </a:ln>
              <a:solidFill>
                <a:srgbClr val="262626">
                  <a:alpha val="100000"/>
                </a:srgbClr>
              </a:solidFill>
              <a:latin typeface="Times New Roman" panose="02020603050405020304" charset="0"/>
              <a:ea typeface="Source Han Sans"/>
              <a:cs typeface="Times New Roman" panose="02020603050405020304" charset="0"/>
            </a:endParaRPr>
          </a:p>
        </p:txBody>
      </p:sp>
      <p:sp>
        <p:nvSpPr>
          <p:cNvPr id="576" name="标题 1"/>
          <p:cNvSpPr txBox="1"/>
          <p:nvPr/>
        </p:nvSpPr>
        <p:spPr>
          <a:xfrm>
            <a:off x="3042100" y="4251824"/>
            <a:ext cx="7521625" cy="38045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rPr>
              <a:t>Predictive Modeling Techniques</a:t>
            </a:r>
            <a:endPar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endParaRPr>
          </a:p>
        </p:txBody>
      </p:sp>
      <p:sp>
        <p:nvSpPr>
          <p:cNvPr id="577" name="标题 1"/>
          <p:cNvSpPr txBox="1"/>
          <p:nvPr/>
        </p:nvSpPr>
        <p:spPr>
          <a:xfrm>
            <a:off x="3042100" y="1813424"/>
            <a:ext cx="7521625" cy="38045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rPr>
              <a:t>Interactive and Automated Feature Construction</a:t>
            </a:r>
            <a:endParaRPr kumimoji="1" lang="en-US" altLang="zh-CN" sz="1600">
              <a:ln w="12700">
                <a:noFill/>
              </a:ln>
              <a:solidFill>
                <a:srgbClr val="085CBE">
                  <a:alpha val="100000"/>
                </a:srgbClr>
              </a:solidFill>
              <a:latin typeface="Times New Roman" panose="02020603050405020304" charset="0"/>
              <a:ea typeface="Source Han Sans CN Bold"/>
              <a:cs typeface="Times New Roman" panose="02020603050405020304" charset="0"/>
            </a:endParaRPr>
          </a:p>
        </p:txBody>
      </p:sp>
      <p:sp>
        <p:nvSpPr>
          <p:cNvPr id="578"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rPr>
              <a:t>Feature Engineering Methods</a:t>
            </a:r>
            <a:endParaRPr kumimoji="1" lang="en-US" altLang="zh-CN" sz="2800">
              <a:ln w="12700">
                <a:noFill/>
              </a:ln>
              <a:solidFill>
                <a:srgbClr val="262626">
                  <a:alpha val="100000"/>
                </a:srgbClr>
              </a:solidFill>
              <a:latin typeface="Times New Roman" panose="02020603050405020304" charset="0"/>
              <a:ea typeface="Source Han Sans CN Bold"/>
              <a:cs typeface="Times New Roman" panose="02020603050405020304" charset="0"/>
            </a:endParaRPr>
          </a:p>
        </p:txBody>
      </p:sp>
      <p:sp>
        <p:nvSpPr>
          <p:cNvPr id="579"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580"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alpha val="100000"/>
          </a:srgbClr>
        </a:solidFill>
        <a:effectLst/>
      </p:bgPr>
    </p:bg>
    <p:spTree>
      <p:nvGrpSpPr>
        <p:cNvPr id="1" name=""/>
        <p:cNvGrpSpPr/>
        <p:nvPr/>
      </p:nvGrpSpPr>
      <p:grpSpPr>
        <a:xfrm>
          <a:off x="0" y="0"/>
          <a:ext cx="0" cy="0"/>
          <a:chOff x="0" y="0"/>
          <a:chExt cx="0" cy="0"/>
        </a:xfrm>
      </p:grpSpPr>
      <p:sp>
        <p:nvSpPr>
          <p:cNvPr id="582" name="标题 1"/>
          <p:cNvSpPr txBox="1"/>
          <p:nvPr/>
        </p:nvSpPr>
        <p:spPr>
          <a:xfrm>
            <a:off x="-12700" y="-38100"/>
            <a:ext cx="12268200" cy="7010400"/>
          </a:xfrm>
          <a:prstGeom prst="rect">
            <a:avLst/>
          </a:prstGeom>
          <a:gradFill>
            <a:gsLst>
              <a:gs pos="0">
                <a:schemeClr val="accent1">
                  <a:lumMod val="20000"/>
                  <a:lumOff val="80000"/>
                  <a:alpha val="100000"/>
                </a:schemeClr>
              </a:gs>
              <a:gs pos="33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latin typeface="等线 Light" panose="02010600030101010101" charset="-122"/>
              <a:ea typeface="等线 Light" panose="02010600030101010101" charset="-122"/>
            </a:endParaRPr>
          </a:p>
        </p:txBody>
      </p:sp>
      <p:sp>
        <p:nvSpPr>
          <p:cNvPr id="583" name="标题 1"/>
          <p:cNvSpPr txBox="1"/>
          <p:nvPr/>
        </p:nvSpPr>
        <p:spPr>
          <a:xfrm>
            <a:off x="1092890" y="1490318"/>
            <a:ext cx="11099110" cy="1880921"/>
          </a:xfrm>
          <a:custGeom>
            <a:avLst/>
            <a:gdLst>
              <a:gd name="connsiteX0" fmla="*/ 777240 w 11099110"/>
              <a:gd name="connsiteY0" fmla="*/ 0 h 1554480"/>
              <a:gd name="connsiteX1" fmla="*/ 11099110 w 11099110"/>
              <a:gd name="connsiteY1" fmla="*/ 0 h 1554480"/>
              <a:gd name="connsiteX2" fmla="*/ 11099110 w 11099110"/>
              <a:gd name="connsiteY2" fmla="*/ 1554480 h 1554480"/>
              <a:gd name="connsiteX3" fmla="*/ 777240 w 11099110"/>
              <a:gd name="connsiteY3" fmla="*/ 1554480 h 1554480"/>
              <a:gd name="connsiteX4" fmla="*/ 0 w 11099110"/>
              <a:gd name="connsiteY4" fmla="*/ 777240 h 1554480"/>
              <a:gd name="connsiteX5" fmla="*/ 777240 w 11099110"/>
              <a:gd name="connsiteY5" fmla="*/ 0 h 1554480"/>
            </a:gdLst>
            <a:ahLst/>
            <a:cxnLst/>
            <a:rect l="l" t="t" r="r" b="b"/>
            <a:pathLst>
              <a:path w="11099110" h="1554480">
                <a:moveTo>
                  <a:pt x="777240" y="0"/>
                </a:moveTo>
                <a:lnTo>
                  <a:pt x="11099110" y="0"/>
                </a:lnTo>
                <a:lnTo>
                  <a:pt x="11099110" y="1554480"/>
                </a:lnTo>
                <a:lnTo>
                  <a:pt x="777240" y="1554480"/>
                </a:lnTo>
                <a:cubicBezTo>
                  <a:pt x="347982" y="1554480"/>
                  <a:pt x="0" y="1206498"/>
                  <a:pt x="0" y="777240"/>
                </a:cubicBezTo>
                <a:cubicBezTo>
                  <a:pt x="0" y="347982"/>
                  <a:pt x="347982" y="0"/>
                  <a:pt x="777240" y="0"/>
                </a:cubicBezTo>
                <a:close/>
              </a:path>
            </a:pathLst>
          </a:cu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84" name="标题 1"/>
          <p:cNvSpPr txBox="1"/>
          <p:nvPr/>
        </p:nvSpPr>
        <p:spPr>
          <a:xfrm rot="10800000" flipH="1">
            <a:off x="10542610" y="4422072"/>
            <a:ext cx="976290" cy="114037"/>
          </a:xfrm>
          <a:custGeom>
            <a:avLst/>
            <a:gdLst>
              <a:gd name="connsiteX0" fmla="*/ 862309 w 976290"/>
              <a:gd name="connsiteY0" fmla="*/ 114037 h 114037"/>
              <a:gd name="connsiteX1" fmla="*/ 919300 w 976290"/>
              <a:gd name="connsiteY1" fmla="*/ 114037 h 114037"/>
              <a:gd name="connsiteX2" fmla="*/ 976290 w 976290"/>
              <a:gd name="connsiteY2" fmla="*/ 57019 h 114037"/>
              <a:gd name="connsiteX3" fmla="*/ 919300 w 976290"/>
              <a:gd name="connsiteY3" fmla="*/ 0 h 114037"/>
              <a:gd name="connsiteX4" fmla="*/ 862309 w 976290"/>
              <a:gd name="connsiteY4" fmla="*/ 0 h 114037"/>
              <a:gd name="connsiteX5" fmla="*/ 919300 w 976290"/>
              <a:gd name="connsiteY5" fmla="*/ 57019 h 114037"/>
              <a:gd name="connsiteX6" fmla="*/ 738104 w 976290"/>
              <a:gd name="connsiteY6" fmla="*/ 114037 h 114037"/>
              <a:gd name="connsiteX7" fmla="*/ 795095 w 976290"/>
              <a:gd name="connsiteY7" fmla="*/ 114037 h 114037"/>
              <a:gd name="connsiteX8" fmla="*/ 852085 w 976290"/>
              <a:gd name="connsiteY8" fmla="*/ 57019 h 114037"/>
              <a:gd name="connsiteX9" fmla="*/ 795095 w 976290"/>
              <a:gd name="connsiteY9" fmla="*/ 0 h 114037"/>
              <a:gd name="connsiteX10" fmla="*/ 738104 w 976290"/>
              <a:gd name="connsiteY10" fmla="*/ 0 h 114037"/>
              <a:gd name="connsiteX11" fmla="*/ 795095 w 976290"/>
              <a:gd name="connsiteY11" fmla="*/ 57019 h 114037"/>
              <a:gd name="connsiteX12" fmla="*/ 616275 w 976290"/>
              <a:gd name="connsiteY12" fmla="*/ 114037 h 114037"/>
              <a:gd name="connsiteX13" fmla="*/ 673266 w 976290"/>
              <a:gd name="connsiteY13" fmla="*/ 114037 h 114037"/>
              <a:gd name="connsiteX14" fmla="*/ 730256 w 976290"/>
              <a:gd name="connsiteY14" fmla="*/ 57019 h 114037"/>
              <a:gd name="connsiteX15" fmla="*/ 673266 w 976290"/>
              <a:gd name="connsiteY15" fmla="*/ 0 h 114037"/>
              <a:gd name="connsiteX16" fmla="*/ 616275 w 976290"/>
              <a:gd name="connsiteY16" fmla="*/ 0 h 114037"/>
              <a:gd name="connsiteX17" fmla="*/ 673266 w 976290"/>
              <a:gd name="connsiteY17" fmla="*/ 57019 h 114037"/>
              <a:gd name="connsiteX18" fmla="*/ 492070 w 976290"/>
              <a:gd name="connsiteY18" fmla="*/ 114037 h 114037"/>
              <a:gd name="connsiteX19" fmla="*/ 549061 w 976290"/>
              <a:gd name="connsiteY19" fmla="*/ 114037 h 114037"/>
              <a:gd name="connsiteX20" fmla="*/ 606051 w 976290"/>
              <a:gd name="connsiteY20" fmla="*/ 57019 h 114037"/>
              <a:gd name="connsiteX21" fmla="*/ 549061 w 976290"/>
              <a:gd name="connsiteY21" fmla="*/ 0 h 114037"/>
              <a:gd name="connsiteX22" fmla="*/ 492070 w 976290"/>
              <a:gd name="connsiteY22" fmla="*/ 0 h 114037"/>
              <a:gd name="connsiteX23" fmla="*/ 549061 w 976290"/>
              <a:gd name="connsiteY23" fmla="*/ 57019 h 114037"/>
              <a:gd name="connsiteX24" fmla="*/ 370240 w 976290"/>
              <a:gd name="connsiteY24" fmla="*/ 114037 h 114037"/>
              <a:gd name="connsiteX25" fmla="*/ 427231 w 976290"/>
              <a:gd name="connsiteY25" fmla="*/ 114037 h 114037"/>
              <a:gd name="connsiteX26" fmla="*/ 484221 w 976290"/>
              <a:gd name="connsiteY26" fmla="*/ 57019 h 114037"/>
              <a:gd name="connsiteX27" fmla="*/ 427231 w 976290"/>
              <a:gd name="connsiteY27" fmla="*/ 0 h 114037"/>
              <a:gd name="connsiteX28" fmla="*/ 370240 w 976290"/>
              <a:gd name="connsiteY28" fmla="*/ 0 h 114037"/>
              <a:gd name="connsiteX29" fmla="*/ 427231 w 976290"/>
              <a:gd name="connsiteY29" fmla="*/ 57019 h 114037"/>
              <a:gd name="connsiteX30" fmla="*/ 246035 w 976290"/>
              <a:gd name="connsiteY30" fmla="*/ 114037 h 114037"/>
              <a:gd name="connsiteX31" fmla="*/ 303026 w 976290"/>
              <a:gd name="connsiteY31" fmla="*/ 114037 h 114037"/>
              <a:gd name="connsiteX32" fmla="*/ 360016 w 976290"/>
              <a:gd name="connsiteY32" fmla="*/ 57019 h 114037"/>
              <a:gd name="connsiteX33" fmla="*/ 303026 w 976290"/>
              <a:gd name="connsiteY33" fmla="*/ 0 h 114037"/>
              <a:gd name="connsiteX34" fmla="*/ 246035 w 976290"/>
              <a:gd name="connsiteY34" fmla="*/ 0 h 114037"/>
              <a:gd name="connsiteX35" fmla="*/ 303026 w 976290"/>
              <a:gd name="connsiteY35" fmla="*/ 57019 h 114037"/>
              <a:gd name="connsiteX36" fmla="*/ 124205 w 976290"/>
              <a:gd name="connsiteY36" fmla="*/ 114037 h 114037"/>
              <a:gd name="connsiteX37" fmla="*/ 181196 w 976290"/>
              <a:gd name="connsiteY37" fmla="*/ 114037 h 114037"/>
              <a:gd name="connsiteX38" fmla="*/ 238186 w 976290"/>
              <a:gd name="connsiteY38" fmla="*/ 57019 h 114037"/>
              <a:gd name="connsiteX39" fmla="*/ 181196 w 976290"/>
              <a:gd name="connsiteY39" fmla="*/ 0 h 114037"/>
              <a:gd name="connsiteX40" fmla="*/ 124205 w 976290"/>
              <a:gd name="connsiteY40" fmla="*/ 0 h 114037"/>
              <a:gd name="connsiteX41" fmla="*/ 181196 w 976290"/>
              <a:gd name="connsiteY41" fmla="*/ 57019 h 114037"/>
              <a:gd name="connsiteX42" fmla="*/ 0 w 976290"/>
              <a:gd name="connsiteY42" fmla="*/ 114037 h 114037"/>
              <a:gd name="connsiteX43" fmla="*/ 56991 w 976290"/>
              <a:gd name="connsiteY43" fmla="*/ 114037 h 114037"/>
              <a:gd name="connsiteX44" fmla="*/ 113981 w 976290"/>
              <a:gd name="connsiteY44" fmla="*/ 57019 h 114037"/>
              <a:gd name="connsiteX45" fmla="*/ 56991 w 976290"/>
              <a:gd name="connsiteY45" fmla="*/ 0 h 114037"/>
              <a:gd name="connsiteX46" fmla="*/ 0 w 976290"/>
              <a:gd name="connsiteY46" fmla="*/ 0 h 114037"/>
              <a:gd name="connsiteX47" fmla="*/ 56991 w 976290"/>
              <a:gd name="connsiteY47" fmla="*/ 57019 h 114037"/>
            </a:gdLst>
            <a:ahLst/>
            <a:cxnLst/>
            <a:rect l="l" t="t" r="r" b="b"/>
            <a:pathLst>
              <a:path w="976290" h="114037">
                <a:moveTo>
                  <a:pt x="862309" y="114037"/>
                </a:moveTo>
                <a:lnTo>
                  <a:pt x="919300" y="114037"/>
                </a:lnTo>
                <a:lnTo>
                  <a:pt x="976290" y="57019"/>
                </a:lnTo>
                <a:lnTo>
                  <a:pt x="919300" y="0"/>
                </a:lnTo>
                <a:lnTo>
                  <a:pt x="862309" y="0"/>
                </a:lnTo>
                <a:lnTo>
                  <a:pt x="919300" y="57019"/>
                </a:lnTo>
                <a:close/>
                <a:moveTo>
                  <a:pt x="738104" y="114037"/>
                </a:moveTo>
                <a:lnTo>
                  <a:pt x="795095" y="114037"/>
                </a:lnTo>
                <a:lnTo>
                  <a:pt x="852085" y="57019"/>
                </a:lnTo>
                <a:lnTo>
                  <a:pt x="795095" y="0"/>
                </a:lnTo>
                <a:lnTo>
                  <a:pt x="738104" y="0"/>
                </a:lnTo>
                <a:lnTo>
                  <a:pt x="795095" y="57019"/>
                </a:lnTo>
                <a:close/>
                <a:moveTo>
                  <a:pt x="616275" y="114037"/>
                </a:moveTo>
                <a:lnTo>
                  <a:pt x="673266" y="114037"/>
                </a:lnTo>
                <a:lnTo>
                  <a:pt x="730256" y="57019"/>
                </a:lnTo>
                <a:lnTo>
                  <a:pt x="673266" y="0"/>
                </a:lnTo>
                <a:lnTo>
                  <a:pt x="616275" y="0"/>
                </a:lnTo>
                <a:lnTo>
                  <a:pt x="673266" y="57019"/>
                </a:lnTo>
                <a:close/>
                <a:moveTo>
                  <a:pt x="492070" y="114037"/>
                </a:moveTo>
                <a:lnTo>
                  <a:pt x="549061" y="114037"/>
                </a:lnTo>
                <a:lnTo>
                  <a:pt x="606051" y="57019"/>
                </a:lnTo>
                <a:lnTo>
                  <a:pt x="549061" y="0"/>
                </a:lnTo>
                <a:lnTo>
                  <a:pt x="492070" y="0"/>
                </a:lnTo>
                <a:lnTo>
                  <a:pt x="549061" y="57019"/>
                </a:lnTo>
                <a:close/>
                <a:moveTo>
                  <a:pt x="370240" y="114037"/>
                </a:moveTo>
                <a:lnTo>
                  <a:pt x="427231" y="114037"/>
                </a:lnTo>
                <a:lnTo>
                  <a:pt x="484221" y="57019"/>
                </a:lnTo>
                <a:lnTo>
                  <a:pt x="427231" y="0"/>
                </a:lnTo>
                <a:lnTo>
                  <a:pt x="370240" y="0"/>
                </a:lnTo>
                <a:lnTo>
                  <a:pt x="427231" y="57019"/>
                </a:lnTo>
                <a:close/>
                <a:moveTo>
                  <a:pt x="246035" y="114037"/>
                </a:moveTo>
                <a:lnTo>
                  <a:pt x="303026" y="114037"/>
                </a:lnTo>
                <a:lnTo>
                  <a:pt x="360016" y="57019"/>
                </a:lnTo>
                <a:lnTo>
                  <a:pt x="303026" y="0"/>
                </a:lnTo>
                <a:lnTo>
                  <a:pt x="246035" y="0"/>
                </a:lnTo>
                <a:lnTo>
                  <a:pt x="303026" y="57019"/>
                </a:lnTo>
                <a:close/>
                <a:moveTo>
                  <a:pt x="124205" y="114037"/>
                </a:moveTo>
                <a:lnTo>
                  <a:pt x="181196" y="114037"/>
                </a:lnTo>
                <a:lnTo>
                  <a:pt x="238186" y="57019"/>
                </a:lnTo>
                <a:lnTo>
                  <a:pt x="181196" y="0"/>
                </a:lnTo>
                <a:lnTo>
                  <a:pt x="124205" y="0"/>
                </a:lnTo>
                <a:lnTo>
                  <a:pt x="181196" y="57019"/>
                </a:lnTo>
                <a:close/>
                <a:moveTo>
                  <a:pt x="0" y="114037"/>
                </a:moveTo>
                <a:lnTo>
                  <a:pt x="56991" y="114037"/>
                </a:lnTo>
                <a:lnTo>
                  <a:pt x="113981" y="57019"/>
                </a:lnTo>
                <a:lnTo>
                  <a:pt x="56991" y="0"/>
                </a:lnTo>
                <a:lnTo>
                  <a:pt x="0" y="0"/>
                </a:lnTo>
                <a:lnTo>
                  <a:pt x="56991" y="57019"/>
                </a:lnTo>
                <a:close/>
              </a:path>
            </a:pathLst>
          </a:cu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85" name="标题 1"/>
          <p:cNvSpPr txBox="1"/>
          <p:nvPr/>
        </p:nvSpPr>
        <p:spPr>
          <a:xfrm>
            <a:off x="2968126" y="3719831"/>
            <a:ext cx="601980" cy="485140"/>
          </a:xfrm>
          <a:prstGeom prst="rect">
            <a:avLst/>
          </a:prstGeom>
          <a:noFill/>
          <a:ln>
            <a:noFill/>
          </a:ln>
        </p:spPr>
        <p:txBody>
          <a:bodyPr vert="horz" wrap="none" lIns="91440" tIns="45720" rIns="91440" bIns="45720" rtlCol="0" anchor="t">
            <a:spAutoFit/>
          </a:bodyPr>
          <a:lstStyle/>
          <a:p>
            <a:pPr algn="ctr">
              <a:lnSpc>
                <a:spcPct val="110000"/>
              </a:lnSpc>
            </a:pPr>
            <a:r>
              <a:rPr kumimoji="1" lang="en-US" altLang="zh-CN" sz="2800">
                <a:ln w="12700">
                  <a:noFill/>
                </a:ln>
                <a:solidFill>
                  <a:srgbClr val="BFBFBF">
                    <a:alpha val="100000"/>
                  </a:srgbClr>
                </a:solidFill>
                <a:latin typeface="等线 Light" panose="02010600030101010101" charset="-122"/>
                <a:ea typeface="等线 Light" panose="02010600030101010101" charset="-122"/>
                <a:cs typeface="OPPOSans H"/>
              </a:rPr>
              <a:t>01</a:t>
            </a:r>
            <a:endParaRPr kumimoji="1" lang="en-US" altLang="zh-CN" sz="2800">
              <a:ln w="12700">
                <a:noFill/>
              </a:ln>
              <a:solidFill>
                <a:srgbClr val="BFBFBF">
                  <a:alpha val="100000"/>
                </a:srgbClr>
              </a:solidFill>
              <a:latin typeface="等线 Light" panose="02010600030101010101" charset="-122"/>
              <a:ea typeface="等线 Light" panose="02010600030101010101" charset="-122"/>
              <a:cs typeface="OPPOSans H"/>
            </a:endParaRPr>
          </a:p>
        </p:txBody>
      </p:sp>
      <p:sp>
        <p:nvSpPr>
          <p:cNvPr id="586" name="标题 1"/>
          <p:cNvSpPr txBox="1"/>
          <p:nvPr/>
        </p:nvSpPr>
        <p:spPr>
          <a:xfrm>
            <a:off x="1237172" y="4212950"/>
            <a:ext cx="4063887" cy="532282"/>
          </a:xfrm>
          <a:prstGeom prst="rect">
            <a:avLst/>
          </a:prstGeom>
          <a:noFill/>
          <a:ln cap="sq">
            <a:noFill/>
          </a:ln>
          <a:effectLst/>
        </p:spPr>
        <p:txBody>
          <a:bodyPr vert="horz" wrap="square" lIns="0" tIns="0" rIns="0" bIns="0" rtlCol="0" anchor="ctr"/>
          <a:lstStyle/>
          <a:p>
            <a:pPr algn="ctr">
              <a:lnSpc>
                <a:spcPct val="130000"/>
              </a:lnSpc>
            </a:pPr>
            <a:r>
              <a:rPr kumimoji="1" lang="en-US" altLang="zh-CN" sz="1600">
                <a:ln w="12700">
                  <a:noFill/>
                </a:ln>
                <a:solidFill>
                  <a:srgbClr val="000000">
                    <a:alpha val="100000"/>
                  </a:srgbClr>
                </a:solidFill>
                <a:latin typeface="等线 Light" panose="02010600030101010101" charset="-122"/>
                <a:ea typeface="等线 Light" panose="02010600030101010101" charset="-122"/>
                <a:cs typeface="Source Han Sans CN Bold"/>
              </a:rPr>
              <a:t>Missing Value Treatment</a:t>
            </a:r>
            <a:endParaRPr kumimoji="1" lang="en-US" altLang="zh-CN" sz="1600">
              <a:ln w="12700">
                <a:noFill/>
              </a:ln>
              <a:solidFill>
                <a:srgbClr val="000000">
                  <a:alpha val="100000"/>
                </a:srgbClr>
              </a:solidFill>
              <a:latin typeface="等线 Light" panose="02010600030101010101" charset="-122"/>
              <a:ea typeface="等线 Light" panose="02010600030101010101" charset="-122"/>
              <a:cs typeface="Source Han Sans CN Bold"/>
            </a:endParaRPr>
          </a:p>
        </p:txBody>
      </p:sp>
      <p:sp>
        <p:nvSpPr>
          <p:cNvPr id="587" name="标题 1"/>
          <p:cNvSpPr txBox="1"/>
          <p:nvPr/>
        </p:nvSpPr>
        <p:spPr>
          <a:xfrm>
            <a:off x="1237172" y="4831841"/>
            <a:ext cx="4063887" cy="1028850"/>
          </a:xfrm>
          <a:prstGeom prst="rect">
            <a:avLst/>
          </a:prstGeom>
          <a:noFill/>
          <a:ln>
            <a:noFill/>
          </a:ln>
        </p:spPr>
        <p:txBody>
          <a:bodyPr vert="horz" wrap="square" lIns="0" tIns="0" rIns="0" bIns="0" rtlCol="0" anchor="t"/>
          <a:lstStyle/>
          <a:p>
            <a:pPr algn="ctr">
              <a:lnSpc>
                <a:spcPct val="150000"/>
              </a:lnSpc>
            </a:pPr>
            <a:r>
              <a:rPr kumimoji="1" lang="en-US" altLang="zh-CN" sz="915">
                <a:ln w="12700">
                  <a:noFill/>
                </a:ln>
                <a:solidFill>
                  <a:srgbClr val="000000">
                    <a:alpha val="100000"/>
                  </a:srgbClr>
                </a:solidFill>
                <a:latin typeface="等线 Light" panose="02010600030101010101" charset="-122"/>
                <a:ea typeface="等线 Light" panose="02010600030101010101" charset="-122"/>
                <a:cs typeface="Source Han Sans"/>
              </a:rPr>
              <a:t>The treatment of missing values often relies on simple statistical methods like the global median, which do not fully leverage feature correlations. Only 23% of features with a Pearson correlation greater than 0.4 are utilized.
More sophisticated methods are needed to handle missing values effectively and improve model accuracy.</a:t>
            </a:r>
            <a:endParaRPr kumimoji="1" lang="en-US" altLang="zh-CN" sz="915">
              <a:ln w="12700">
                <a:noFill/>
              </a:ln>
              <a:solidFill>
                <a:srgbClr val="000000">
                  <a:alpha val="100000"/>
                </a:srgbClr>
              </a:solidFill>
              <a:latin typeface="等线 Light" panose="02010600030101010101" charset="-122"/>
              <a:ea typeface="等线 Light" panose="02010600030101010101" charset="-122"/>
              <a:cs typeface="Source Han Sans"/>
            </a:endParaRPr>
          </a:p>
        </p:txBody>
      </p:sp>
      <p:sp>
        <p:nvSpPr>
          <p:cNvPr id="588" name="标题 1"/>
          <p:cNvSpPr txBox="1"/>
          <p:nvPr/>
        </p:nvSpPr>
        <p:spPr>
          <a:xfrm>
            <a:off x="5907449" y="4267086"/>
            <a:ext cx="4093929" cy="424010"/>
          </a:xfrm>
          <a:prstGeom prst="roundRect">
            <a:avLst>
              <a:gd name="adj" fmla="val 50000"/>
            </a:avLst>
          </a:pr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89" name="标题 1"/>
          <p:cNvSpPr txBox="1"/>
          <p:nvPr/>
        </p:nvSpPr>
        <p:spPr>
          <a:xfrm>
            <a:off x="7621674" y="3719831"/>
            <a:ext cx="665480" cy="485140"/>
          </a:xfrm>
          <a:prstGeom prst="rect">
            <a:avLst/>
          </a:prstGeom>
          <a:noFill/>
          <a:ln>
            <a:noFill/>
          </a:ln>
        </p:spPr>
        <p:txBody>
          <a:bodyPr vert="horz" wrap="none" lIns="91440" tIns="45720" rIns="91440" bIns="45720" rtlCol="0" anchor="t">
            <a:spAutoFit/>
          </a:bodyPr>
          <a:lstStyle/>
          <a:p>
            <a:pPr algn="ctr">
              <a:lnSpc>
                <a:spcPct val="110000"/>
              </a:lnSpc>
            </a:pPr>
            <a:r>
              <a:rPr kumimoji="1" lang="en-US" altLang="zh-CN" sz="2800">
                <a:ln w="12700">
                  <a:noFill/>
                </a:ln>
                <a:solidFill>
                  <a:srgbClr val="085CBE">
                    <a:alpha val="100000"/>
                  </a:srgbClr>
                </a:solidFill>
                <a:latin typeface="等线 Light" panose="02010600030101010101" charset="-122"/>
                <a:ea typeface="等线 Light" panose="02010600030101010101" charset="-122"/>
                <a:cs typeface="OPPOSans H"/>
              </a:rPr>
              <a:t>02</a:t>
            </a:r>
            <a:endParaRPr kumimoji="1" lang="en-US" altLang="zh-CN" sz="2800">
              <a:ln w="12700">
                <a:noFill/>
              </a:ln>
              <a:solidFill>
                <a:srgbClr val="085CBE">
                  <a:alpha val="100000"/>
                </a:srgbClr>
              </a:solidFill>
              <a:latin typeface="等线 Light" panose="02010600030101010101" charset="-122"/>
              <a:ea typeface="等线 Light" panose="02010600030101010101" charset="-122"/>
              <a:cs typeface="OPPOSans H"/>
            </a:endParaRPr>
          </a:p>
        </p:txBody>
      </p:sp>
      <p:sp>
        <p:nvSpPr>
          <p:cNvPr id="590" name="标题 1"/>
          <p:cNvSpPr txBox="1"/>
          <p:nvPr/>
        </p:nvSpPr>
        <p:spPr>
          <a:xfrm>
            <a:off x="6050452" y="4212950"/>
            <a:ext cx="3807924" cy="532282"/>
          </a:xfrm>
          <a:prstGeom prst="rect">
            <a:avLst/>
          </a:prstGeom>
          <a:noFill/>
          <a:ln cap="sq">
            <a:noFill/>
          </a:ln>
          <a:effectLst/>
        </p:spPr>
        <p:txBody>
          <a:bodyPr vert="horz" wrap="square" lIns="0" tIns="0" rIns="0" bIns="0" rtlCol="0" anchor="ctr"/>
          <a:lstStyle/>
          <a:p>
            <a:pPr algn="ctr">
              <a:lnSpc>
                <a:spcPct val="130000"/>
              </a:lnSpc>
            </a:pPr>
            <a:r>
              <a:rPr kumimoji="1" lang="en-US" altLang="zh-CN" sz="1600">
                <a:ln w="12700">
                  <a:noFill/>
                </a:ln>
                <a:solidFill>
                  <a:srgbClr val="FFFFFF">
                    <a:alpha val="100000"/>
                  </a:srgbClr>
                </a:solidFill>
                <a:latin typeface="等线 Light" panose="02010600030101010101" charset="-122"/>
                <a:ea typeface="等线 Light" panose="02010600030101010101" charset="-122"/>
                <a:cs typeface="Source Han Sans CN Bold"/>
              </a:rPr>
              <a:t>Model Interpretability and Generalization</a:t>
            </a:r>
            <a:endParaRPr kumimoji="1" lang="en-US" altLang="zh-CN" sz="1600">
              <a:ln w="12700">
                <a:noFill/>
              </a:ln>
              <a:solidFill>
                <a:srgbClr val="FFFFFF">
                  <a:alpha val="100000"/>
                </a:srgbClr>
              </a:solidFill>
              <a:latin typeface="等线 Light" panose="02010600030101010101" charset="-122"/>
              <a:ea typeface="等线 Light" panose="02010600030101010101" charset="-122"/>
              <a:cs typeface="Source Han Sans CN Bold"/>
            </a:endParaRPr>
          </a:p>
        </p:txBody>
      </p:sp>
      <p:sp>
        <p:nvSpPr>
          <p:cNvPr id="591" name="标题 1"/>
          <p:cNvSpPr txBox="1"/>
          <p:nvPr/>
        </p:nvSpPr>
        <p:spPr>
          <a:xfrm>
            <a:off x="5922470" y="4831841"/>
            <a:ext cx="4063887" cy="1028850"/>
          </a:xfrm>
          <a:prstGeom prst="rect">
            <a:avLst/>
          </a:prstGeom>
          <a:noFill/>
          <a:ln>
            <a:noFill/>
          </a:ln>
        </p:spPr>
        <p:txBody>
          <a:bodyPr vert="horz" wrap="square" lIns="0" tIns="0" rIns="0" bIns="0" rtlCol="0" anchor="t"/>
          <a:lstStyle/>
          <a:p>
            <a:pPr algn="ctr">
              <a:lnSpc>
                <a:spcPct val="150000"/>
              </a:lnSpc>
            </a:pPr>
            <a:r>
              <a:rPr kumimoji="1" lang="en-US" altLang="zh-CN" sz="1100">
                <a:ln w="12700">
                  <a:noFill/>
                </a:ln>
                <a:solidFill>
                  <a:srgbClr val="000000">
                    <a:alpha val="100000"/>
                  </a:srgbClr>
                </a:solidFill>
                <a:latin typeface="等线 Light" panose="02010600030101010101" charset="-122"/>
                <a:ea typeface="等线 Light" panose="02010600030101010101" charset="-122"/>
                <a:cs typeface="Source Han Sans"/>
              </a:rPr>
              <a:t>Balancing model interpretability and performance is a significant challenge. The cost of interpreting ensemble models is 5- 7 times higher than that of logistic regression.
Ensuring cross- population generalization is difficult, as models may not perform well on diverse datasets.</a:t>
            </a:r>
            <a:endParaRPr kumimoji="1" lang="en-US" altLang="zh-CN" sz="1100">
              <a:ln w="12700">
                <a:noFill/>
              </a:ln>
              <a:solidFill>
                <a:srgbClr val="000000">
                  <a:alpha val="100000"/>
                </a:srgbClr>
              </a:solidFill>
              <a:latin typeface="等线 Light" panose="02010600030101010101" charset="-122"/>
              <a:ea typeface="等线 Light" panose="02010600030101010101" charset="-122"/>
              <a:cs typeface="Source Han Sans"/>
            </a:endParaRPr>
          </a:p>
        </p:txBody>
      </p:sp>
      <p:pic>
        <p:nvPicPr>
          <p:cNvPr id="592" name="图片 591"/>
          <p:cNvPicPr>
            <a:picLocks noChangeAspect="1"/>
          </p:cNvPicPr>
          <p:nvPr/>
        </p:nvPicPr>
        <p:blipFill>
          <a:blip r:embed="rId1"/>
          <a:srcRect/>
          <a:stretch>
            <a:fillRect/>
          </a:stretch>
        </p:blipFill>
        <p:spPr>
          <a:xfrm>
            <a:off x="1274453" y="1619281"/>
            <a:ext cx="11044547" cy="1868051"/>
          </a:xfrm>
          <a:prstGeom prst="rect">
            <a:avLst/>
          </a:prstGeom>
        </p:spPr>
      </p:pic>
      <p:sp>
        <p:nvSpPr>
          <p:cNvPr id="593" name="标题 1"/>
          <p:cNvSpPr txBox="1"/>
          <p:nvPr/>
        </p:nvSpPr>
        <p:spPr>
          <a:xfrm rot="20700000" flipH="1">
            <a:off x="773281" y="1993969"/>
            <a:ext cx="441936" cy="227832"/>
          </a:xfrm>
          <a:prstGeom prst="triangle">
            <a:avLst>
              <a:gd name="adj" fmla="val 33815"/>
            </a:avLst>
          </a:pr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94" name="标题 1"/>
          <p:cNvSpPr txBox="1"/>
          <p:nvPr/>
        </p:nvSpPr>
        <p:spPr>
          <a:xfrm rot="4422872" flipV="1">
            <a:off x="427439" y="1463106"/>
            <a:ext cx="274407" cy="155613"/>
          </a:xfrm>
          <a:prstGeom prst="triangle">
            <a:avLst>
              <a:gd name="adj" fmla="val 33815"/>
            </a:avLst>
          </a:pr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95"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等线 Light" panose="02010600030101010101" charset="-122"/>
                <a:ea typeface="等线 Light" panose="02010600030101010101" charset="-122"/>
                <a:cs typeface="Source Han Sans CN Bold"/>
              </a:rPr>
              <a:t>Technological Bottlenecks</a:t>
            </a:r>
            <a:endParaRPr kumimoji="1" lang="en-US" altLang="zh-CN" sz="2800">
              <a:ln w="12700">
                <a:noFill/>
              </a:ln>
              <a:solidFill>
                <a:srgbClr val="262626">
                  <a:alpha val="100000"/>
                </a:srgbClr>
              </a:solidFill>
              <a:latin typeface="等线 Light" panose="02010600030101010101" charset="-122"/>
              <a:ea typeface="等线 Light" panose="02010600030101010101" charset="-122"/>
              <a:cs typeface="Source Han Sans CN Bold"/>
            </a:endParaRPr>
          </a:p>
        </p:txBody>
      </p:sp>
      <p:sp>
        <p:nvSpPr>
          <p:cNvPr id="596" name="标题 1"/>
          <p:cNvSpPr txBox="1"/>
          <p:nvPr/>
        </p:nvSpPr>
        <p:spPr>
          <a:xfrm>
            <a:off x="46990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
        <p:nvSpPr>
          <p:cNvPr id="597" name="标题 1"/>
          <p:cNvSpPr txBox="1"/>
          <p:nvPr/>
        </p:nvSpPr>
        <p:spPr>
          <a:xfrm>
            <a:off x="196850" y="0"/>
            <a:ext cx="190500" cy="10287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等线 Light" panose="02010600030101010101" charset="-122"/>
              <a:ea typeface="等线 Light" panose="02010600030101010101"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99" name="图片 598"/>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600"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98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pic>
        <p:nvPicPr>
          <p:cNvPr id="601" name="图片 600"/>
          <p:cNvPicPr>
            <a:picLocks noChangeAspect="1"/>
          </p:cNvPicPr>
          <p:nvPr/>
        </p:nvPicPr>
        <p:blipFill>
          <a:blip r:embed="rId1"/>
          <a:srcRect t="7812" b="7812"/>
          <a:stretch>
            <a:fillRect/>
          </a:stretch>
        </p:blipFill>
        <p:spPr>
          <a:xfrm>
            <a:off x="15" y="0"/>
            <a:ext cx="12191970" cy="6858000"/>
          </a:xfrm>
          <a:prstGeom prst="rect">
            <a:avLst/>
          </a:prstGeom>
          <a:noFill/>
          <a:ln>
            <a:noFill/>
          </a:ln>
        </p:spPr>
      </p:pic>
      <p:sp>
        <p:nvSpPr>
          <p:cNvPr id="602" name="标题 1"/>
          <p:cNvSpPr txBox="1"/>
          <p:nvPr/>
        </p:nvSpPr>
        <p:spPr>
          <a:xfrm>
            <a:off x="0" y="0"/>
            <a:ext cx="12191969" cy="6858000"/>
          </a:xfrm>
          <a:prstGeom prst="rect">
            <a:avLst/>
          </a:prstGeom>
          <a:gradFill>
            <a:gsLst>
              <a:gs pos="12000">
                <a:schemeClr val="accent1">
                  <a:lumMod val="20000"/>
                  <a:lumOff val="80000"/>
                  <a:alpha val="96000"/>
                </a:schemeClr>
              </a:gs>
              <a:gs pos="49000">
                <a:schemeClr val="accent1">
                  <a:lumMod val="20000"/>
                  <a:lumOff val="80000"/>
                  <a:alpha val="89000"/>
                </a:schemeClr>
              </a:gs>
              <a:gs pos="79310">
                <a:schemeClr val="accent1">
                  <a:lumMod val="20000"/>
                  <a:lumOff val="80000"/>
                  <a:alpha val="96000"/>
                </a:schemeClr>
              </a:gs>
            </a:gsLst>
            <a:lin ang="0" scaled="0"/>
          </a:gradFill>
          <a:ln w="12700" cap="flat">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rPr>
              <a:t>c</a:t>
            </a:r>
            <a:endParaRPr kumimoji="1" lang="en-US" altLang="zh-CN" sz="1800">
              <a:ln w="12700">
                <a:noFill/>
              </a:ln>
              <a:solidFill>
                <a:srgbClr val="FFFFFF">
                  <a:alpha val="100000"/>
                </a:srgbClr>
              </a:solidFill>
              <a:latin typeface="Times New Roman" panose="02020603050405020304" charset="0"/>
              <a:ea typeface="OPPOSans R"/>
              <a:cs typeface="Times New Roman" panose="02020603050405020304" charset="0"/>
            </a:endParaRPr>
          </a:p>
        </p:txBody>
      </p:sp>
      <p:sp>
        <p:nvSpPr>
          <p:cNvPr id="603" name="标题 1"/>
          <p:cNvSpPr txBox="1"/>
          <p:nvPr/>
        </p:nvSpPr>
        <p:spPr>
          <a:xfrm rot="2137481">
            <a:off x="2072" y="5356355"/>
            <a:ext cx="2036224" cy="1314749"/>
          </a:xfrm>
          <a:custGeom>
            <a:avLst/>
            <a:gdLst>
              <a:gd name="connsiteX0" fmla="*/ 92521 w 2036224"/>
              <a:gd name="connsiteY0" fmla="*/ 35839 h 1314749"/>
              <a:gd name="connsiteX1" fmla="*/ 209849 w 2036224"/>
              <a:gd name="connsiteY1" fmla="*/ 0 h 1314749"/>
              <a:gd name="connsiteX2" fmla="*/ 383859 w 2036224"/>
              <a:gd name="connsiteY2" fmla="*/ 92520 h 1314749"/>
              <a:gd name="connsiteX3" fmla="*/ 392527 w 2036224"/>
              <a:gd name="connsiteY3" fmla="*/ 108490 h 1314749"/>
              <a:gd name="connsiteX4" fmla="*/ 401929 w 2036224"/>
              <a:gd name="connsiteY4" fmla="*/ 120885 h 1314749"/>
              <a:gd name="connsiteX5" fmla="*/ 476751 w 2036224"/>
              <a:gd name="connsiteY5" fmla="*/ 209797 h 1314749"/>
              <a:gd name="connsiteX6" fmla="*/ 2030065 w 2036224"/>
              <a:gd name="connsiteY6" fmla="*/ 966391 h 1314749"/>
              <a:gd name="connsiteX7" fmla="*/ 2036224 w 2036224"/>
              <a:gd name="connsiteY7" fmla="*/ 966470 h 1314749"/>
              <a:gd name="connsiteX8" fmla="*/ 1550196 w 2036224"/>
              <a:gd name="connsiteY8" fmla="*/ 1314749 h 1314749"/>
              <a:gd name="connsiteX9" fmla="*/ 1497652 w 2036224"/>
              <a:gd name="connsiteY9" fmla="*/ 1303885 h 1314749"/>
              <a:gd name="connsiteX10" fmla="*/ 163775 w 2036224"/>
              <a:gd name="connsiteY10" fmla="*/ 486988 h 1314749"/>
              <a:gd name="connsiteX11" fmla="*/ 75096 w 2036224"/>
              <a:gd name="connsiteY11" fmla="*/ 381609 h 1314749"/>
              <a:gd name="connsiteX12" fmla="*/ 42327 w 2036224"/>
              <a:gd name="connsiteY12" fmla="*/ 338409 h 1314749"/>
              <a:gd name="connsiteX13" fmla="*/ 43933 w 2036224"/>
              <a:gd name="connsiteY13" fmla="*/ 336987 h 1314749"/>
              <a:gd name="connsiteX14" fmla="*/ 35839 w 2036224"/>
              <a:gd name="connsiteY14" fmla="*/ 327177 h 1314749"/>
              <a:gd name="connsiteX15" fmla="*/ 0 w 2036224"/>
              <a:gd name="connsiteY15" fmla="*/ 209849 h 1314749"/>
              <a:gd name="connsiteX16" fmla="*/ 16492 w 2036224"/>
              <a:gd name="connsiteY16" fmla="*/ 128166 h 1314749"/>
              <a:gd name="connsiteX17" fmla="*/ 92521 w 2036224"/>
              <a:gd name="connsiteY17" fmla="*/ 35839 h 1314749"/>
            </a:gdLst>
            <a:ahLst/>
            <a:cxnLst/>
            <a:rect l="l" t="t" r="r" b="b"/>
            <a:pathLst>
              <a:path w="2036224" h="1314749">
                <a:moveTo>
                  <a:pt x="92521" y="35839"/>
                </a:moveTo>
                <a:cubicBezTo>
                  <a:pt x="126013" y="13212"/>
                  <a:pt x="166388" y="0"/>
                  <a:pt x="209849" y="0"/>
                </a:cubicBezTo>
                <a:cubicBezTo>
                  <a:pt x="282284" y="0"/>
                  <a:pt x="346147" y="36700"/>
                  <a:pt x="383859" y="92520"/>
                </a:cubicBezTo>
                <a:lnTo>
                  <a:pt x="392527" y="108490"/>
                </a:lnTo>
                <a:lnTo>
                  <a:pt x="401929" y="120885"/>
                </a:lnTo>
                <a:cubicBezTo>
                  <a:pt x="425979" y="150982"/>
                  <a:pt x="450920" y="180630"/>
                  <a:pt x="476751" y="209797"/>
                </a:cubicBezTo>
                <a:cubicBezTo>
                  <a:pt x="890058" y="676462"/>
                  <a:pt x="1453392" y="931423"/>
                  <a:pt x="2030065" y="966391"/>
                </a:cubicBezTo>
                <a:lnTo>
                  <a:pt x="2036224" y="966470"/>
                </a:lnTo>
                <a:lnTo>
                  <a:pt x="1550196" y="1314749"/>
                </a:lnTo>
                <a:lnTo>
                  <a:pt x="1497652" y="1303885"/>
                </a:lnTo>
                <a:cubicBezTo>
                  <a:pt x="998571" y="1175488"/>
                  <a:pt x="531163" y="901807"/>
                  <a:pt x="163775" y="486988"/>
                </a:cubicBezTo>
                <a:cubicBezTo>
                  <a:pt x="133159" y="452420"/>
                  <a:pt x="103600" y="417280"/>
                  <a:pt x="75096" y="381609"/>
                </a:cubicBezTo>
                <a:lnTo>
                  <a:pt x="42327" y="338409"/>
                </a:lnTo>
                <a:lnTo>
                  <a:pt x="43933" y="336987"/>
                </a:lnTo>
                <a:lnTo>
                  <a:pt x="35839" y="327177"/>
                </a:lnTo>
                <a:cubicBezTo>
                  <a:pt x="13212" y="293685"/>
                  <a:pt x="0" y="253309"/>
                  <a:pt x="0" y="209849"/>
                </a:cubicBezTo>
                <a:cubicBezTo>
                  <a:pt x="0" y="180874"/>
                  <a:pt x="5872" y="153272"/>
                  <a:pt x="16492" y="128166"/>
                </a:cubicBezTo>
                <a:cubicBezTo>
                  <a:pt x="32420" y="90507"/>
                  <a:pt x="59029" y="58466"/>
                  <a:pt x="92521" y="35839"/>
                </a:cubicBezTo>
                <a:close/>
              </a:path>
            </a:pathLst>
          </a:custGeom>
          <a:gradFill>
            <a:gsLst>
              <a:gs pos="12000">
                <a:schemeClr val="accent1">
                  <a:lumMod val="49000"/>
                  <a:lumOff val="51000"/>
                </a:schemeClr>
              </a:gs>
              <a:gs pos="79310">
                <a:schemeClr val="accent1">
                  <a:alpha val="72000"/>
                  <a:lumMod val="31000"/>
                  <a:lumOff val="69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04" name="标题 1"/>
          <p:cNvSpPr txBox="1"/>
          <p:nvPr/>
        </p:nvSpPr>
        <p:spPr>
          <a:xfrm rot="12289066">
            <a:off x="9881456" y="66356"/>
            <a:ext cx="1594711" cy="1075874"/>
          </a:xfrm>
          <a:custGeom>
            <a:avLst/>
            <a:gdLst>
              <a:gd name="connsiteX0" fmla="*/ 1594711 w 1594711"/>
              <a:gd name="connsiteY0" fmla="*/ 834987 h 1075874"/>
              <a:gd name="connsiteX1" fmla="*/ 1073809 w 1594711"/>
              <a:gd name="connsiteY1" fmla="*/ 1075874 h 1075874"/>
              <a:gd name="connsiteX2" fmla="*/ 900281 w 1594711"/>
              <a:gd name="connsiteY2" fmla="*/ 1003112 h 1075874"/>
              <a:gd name="connsiteX3" fmla="*/ 145744 w 1594711"/>
              <a:gd name="connsiteY3" fmla="*/ 433373 h 1075874"/>
              <a:gd name="connsiteX4" fmla="*/ 66828 w 1594711"/>
              <a:gd name="connsiteY4" fmla="*/ 339596 h 1075874"/>
              <a:gd name="connsiteX5" fmla="*/ 37667 w 1594711"/>
              <a:gd name="connsiteY5" fmla="*/ 301152 h 1075874"/>
              <a:gd name="connsiteX6" fmla="*/ 39097 w 1594711"/>
              <a:gd name="connsiteY6" fmla="*/ 299886 h 1075874"/>
              <a:gd name="connsiteX7" fmla="*/ 31893 w 1594711"/>
              <a:gd name="connsiteY7" fmla="*/ 291156 h 1075874"/>
              <a:gd name="connsiteX8" fmla="*/ 0 w 1594711"/>
              <a:gd name="connsiteY8" fmla="*/ 186745 h 1075874"/>
              <a:gd name="connsiteX9" fmla="*/ 14676 w 1594711"/>
              <a:gd name="connsiteY9" fmla="*/ 114055 h 1075874"/>
              <a:gd name="connsiteX10" fmla="*/ 186745 w 1594711"/>
              <a:gd name="connsiteY10" fmla="*/ 0 h 1075874"/>
              <a:gd name="connsiteX11" fmla="*/ 341597 w 1594711"/>
              <a:gd name="connsiteY11" fmla="*/ 82334 h 1075874"/>
              <a:gd name="connsiteX12" fmla="*/ 349312 w 1594711"/>
              <a:gd name="connsiteY12" fmla="*/ 96545 h 1075874"/>
              <a:gd name="connsiteX13" fmla="*/ 357678 w 1594711"/>
              <a:gd name="connsiteY13" fmla="*/ 107576 h 1075874"/>
              <a:gd name="connsiteX14" fmla="*/ 424263 w 1594711"/>
              <a:gd name="connsiteY14" fmla="*/ 186699 h 1075874"/>
              <a:gd name="connsiteX15" fmla="*/ 1425802 w 1594711"/>
              <a:gd name="connsiteY15" fmla="*/ 800065 h 1075874"/>
            </a:gdLst>
            <a:ahLst/>
            <a:cxnLst/>
            <a:rect l="l" t="t" r="r" b="b"/>
            <a:pathLst>
              <a:path w="1594711" h="1075874">
                <a:moveTo>
                  <a:pt x="1594711" y="834987"/>
                </a:moveTo>
                <a:lnTo>
                  <a:pt x="1073809" y="1075874"/>
                </a:lnTo>
                <a:lnTo>
                  <a:pt x="900281" y="1003112"/>
                </a:lnTo>
                <a:cubicBezTo>
                  <a:pt x="621223" y="869750"/>
                  <a:pt x="363704" y="679472"/>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05" name="标题 1"/>
          <p:cNvSpPr txBox="1"/>
          <p:nvPr/>
        </p:nvSpPr>
        <p:spPr>
          <a:xfrm>
            <a:off x="9032553" y="1711122"/>
            <a:ext cx="762996" cy="762996"/>
          </a:xfrm>
          <a:prstGeom prst="ellipse">
            <a:avLst/>
          </a:prstGeom>
          <a:solidFill>
            <a:schemeClr val="accent1">
              <a:lumMod val="40000"/>
              <a:lumOff val="6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06" name="标题 1"/>
          <p:cNvSpPr txBox="1"/>
          <p:nvPr/>
        </p:nvSpPr>
        <p:spPr>
          <a:xfrm>
            <a:off x="1694525" y="0"/>
            <a:ext cx="8802950" cy="6858000"/>
          </a:xfrm>
          <a:custGeom>
            <a:avLst/>
            <a:gdLst>
              <a:gd name="connsiteX0" fmla="*/ 6417046 w 8802950"/>
              <a:gd name="connsiteY0" fmla="*/ 0 h 6858000"/>
              <a:gd name="connsiteX1" fmla="*/ 6728294 w 8802950"/>
              <a:gd name="connsiteY1" fmla="*/ 0 h 6858000"/>
              <a:gd name="connsiteX2" fmla="*/ 6862382 w 8802950"/>
              <a:gd name="connsiteY2" fmla="*/ 85962 h 6858000"/>
              <a:gd name="connsiteX3" fmla="*/ 8802950 w 8802950"/>
              <a:gd name="connsiteY3" fmla="*/ 3735734 h 6858000"/>
              <a:gd name="connsiteX4" fmla="*/ 7513788 w 8802950"/>
              <a:gd name="connsiteY4" fmla="*/ 6848047 h 6858000"/>
              <a:gd name="connsiteX5" fmla="*/ 7503349 w 8802950"/>
              <a:gd name="connsiteY5" fmla="*/ 6858000 h 6858000"/>
              <a:gd name="connsiteX6" fmla="*/ 7269214 w 8802950"/>
              <a:gd name="connsiteY6" fmla="*/ 6858000 h 6858000"/>
              <a:gd name="connsiteX7" fmla="*/ 7402553 w 8802950"/>
              <a:gd name="connsiteY7" fmla="*/ 6736813 h 6858000"/>
              <a:gd name="connsiteX8" fmla="*/ 8645641 w 8802950"/>
              <a:gd name="connsiteY8" fmla="*/ 3735734 h 6858000"/>
              <a:gd name="connsiteX9" fmla="*/ 6424497 w 8802950"/>
              <a:gd name="connsiteY9" fmla="*/ 3816 h 6858000"/>
              <a:gd name="connsiteX10" fmla="*/ 2074656 w 8802950"/>
              <a:gd name="connsiteY10" fmla="*/ 0 h 6858000"/>
              <a:gd name="connsiteX11" fmla="*/ 2385904 w 8802950"/>
              <a:gd name="connsiteY11" fmla="*/ 0 h 6858000"/>
              <a:gd name="connsiteX12" fmla="*/ 2378454 w 8802950"/>
              <a:gd name="connsiteY12" fmla="*/ 3816 h 6858000"/>
              <a:gd name="connsiteX13" fmla="*/ 157309 w 8802950"/>
              <a:gd name="connsiteY13" fmla="*/ 3735734 h 6858000"/>
              <a:gd name="connsiteX14" fmla="*/ 1400397 w 8802950"/>
              <a:gd name="connsiteY14" fmla="*/ 6736813 h 6858000"/>
              <a:gd name="connsiteX15" fmla="*/ 1533737 w 8802950"/>
              <a:gd name="connsiteY15" fmla="*/ 6858000 h 6858000"/>
              <a:gd name="connsiteX16" fmla="*/ 1299602 w 8802950"/>
              <a:gd name="connsiteY16" fmla="*/ 6858000 h 6858000"/>
              <a:gd name="connsiteX17" fmla="*/ 1289162 w 8802950"/>
              <a:gd name="connsiteY17" fmla="*/ 6848047 h 6858000"/>
              <a:gd name="connsiteX18" fmla="*/ 0 w 8802950"/>
              <a:gd name="connsiteY18" fmla="*/ 3735734 h 6858000"/>
              <a:gd name="connsiteX19" fmla="*/ 1940568 w 8802950"/>
              <a:gd name="connsiteY19" fmla="*/ 85962 h 6858000"/>
            </a:gdLst>
            <a:ahLst/>
            <a:cxnLst/>
            <a:rect l="l" t="t" r="r" b="b"/>
            <a:pathLst>
              <a:path w="8802950" h="6858000">
                <a:moveTo>
                  <a:pt x="6417046" y="0"/>
                </a:moveTo>
                <a:lnTo>
                  <a:pt x="6728294" y="0"/>
                </a:lnTo>
                <a:lnTo>
                  <a:pt x="6862382" y="85962"/>
                </a:lnTo>
                <a:cubicBezTo>
                  <a:pt x="8033182" y="876939"/>
                  <a:pt x="8802950" y="2216442"/>
                  <a:pt x="8802950" y="3735734"/>
                </a:cubicBezTo>
                <a:cubicBezTo>
                  <a:pt x="8802950" y="4951168"/>
                  <a:pt x="8310298" y="6051537"/>
                  <a:pt x="7513788" y="6848047"/>
                </a:cubicBezTo>
                <a:lnTo>
                  <a:pt x="7503349" y="6858000"/>
                </a:lnTo>
                <a:lnTo>
                  <a:pt x="7269214" y="6858000"/>
                </a:lnTo>
                <a:lnTo>
                  <a:pt x="7402553" y="6736813"/>
                </a:lnTo>
                <a:cubicBezTo>
                  <a:pt x="8170597" y="5968770"/>
                  <a:pt x="8645641" y="4907728"/>
                  <a:pt x="8645641" y="3735734"/>
                </a:cubicBezTo>
                <a:cubicBezTo>
                  <a:pt x="8645641" y="2124242"/>
                  <a:pt x="7747510" y="722520"/>
                  <a:pt x="6424497" y="3816"/>
                </a:cubicBezTo>
                <a:close/>
                <a:moveTo>
                  <a:pt x="2074656" y="0"/>
                </a:moveTo>
                <a:lnTo>
                  <a:pt x="2385904" y="0"/>
                </a:lnTo>
                <a:lnTo>
                  <a:pt x="2378454" y="3816"/>
                </a:lnTo>
                <a:cubicBezTo>
                  <a:pt x="1055440" y="722520"/>
                  <a:pt x="157309" y="2124242"/>
                  <a:pt x="157309" y="3735734"/>
                </a:cubicBezTo>
                <a:cubicBezTo>
                  <a:pt x="157309" y="4907728"/>
                  <a:pt x="632354" y="5968770"/>
                  <a:pt x="1400397" y="6736813"/>
                </a:cubicBezTo>
                <a:lnTo>
                  <a:pt x="1533737" y="6858000"/>
                </a:lnTo>
                <a:lnTo>
                  <a:pt x="1299602" y="6858000"/>
                </a:lnTo>
                <a:lnTo>
                  <a:pt x="1289162" y="6848047"/>
                </a:lnTo>
                <a:cubicBezTo>
                  <a:pt x="492652" y="6051537"/>
                  <a:pt x="0" y="4951168"/>
                  <a:pt x="0" y="3735734"/>
                </a:cubicBezTo>
                <a:cubicBezTo>
                  <a:pt x="0" y="2216442"/>
                  <a:pt x="769769" y="876939"/>
                  <a:pt x="1940568" y="8596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07" name="标题 1"/>
          <p:cNvSpPr txBox="1"/>
          <p:nvPr/>
        </p:nvSpPr>
        <p:spPr>
          <a:xfrm>
            <a:off x="1066322" y="0"/>
            <a:ext cx="10059356" cy="6858000"/>
          </a:xfrm>
          <a:custGeom>
            <a:avLst/>
            <a:gdLst>
              <a:gd name="connsiteX0" fmla="*/ 7575640 w 10059356"/>
              <a:gd name="connsiteY0" fmla="*/ 0 h 6858000"/>
              <a:gd name="connsiteX1" fmla="*/ 8372344 w 10059356"/>
              <a:gd name="connsiteY1" fmla="*/ 0 h 6858000"/>
              <a:gd name="connsiteX2" fmla="*/ 8411520 w 10059356"/>
              <a:gd name="connsiteY2" fmla="*/ 33935 h 6858000"/>
              <a:gd name="connsiteX3" fmla="*/ 10059356 w 10059356"/>
              <a:gd name="connsiteY3" fmla="*/ 3756994 h 6858000"/>
              <a:gd name="connsiteX4" fmla="*/ 9060137 w 10059356"/>
              <a:gd name="connsiteY4" fmla="*/ 6766331 h 6858000"/>
              <a:gd name="connsiteX5" fmla="*/ 8988099 w 10059356"/>
              <a:gd name="connsiteY5" fmla="*/ 6858000 h 6858000"/>
              <a:gd name="connsiteX6" fmla="*/ 8336782 w 10059356"/>
              <a:gd name="connsiteY6" fmla="*/ 6858000 h 6858000"/>
              <a:gd name="connsiteX7" fmla="*/ 8531555 w 10059356"/>
              <a:gd name="connsiteY7" fmla="*/ 6643696 h 6858000"/>
              <a:gd name="connsiteX8" fmla="*/ 9567854 w 10059356"/>
              <a:gd name="connsiteY8" fmla="*/ 3756994 h 6858000"/>
              <a:gd name="connsiteX9" fmla="*/ 7744941 w 10059356"/>
              <a:gd name="connsiteY9" fmla="*/ 120392 h 6858000"/>
              <a:gd name="connsiteX10" fmla="*/ 1687013 w 10059356"/>
              <a:gd name="connsiteY10" fmla="*/ 0 h 6858000"/>
              <a:gd name="connsiteX11" fmla="*/ 2483714 w 10059356"/>
              <a:gd name="connsiteY11" fmla="*/ 0 h 6858000"/>
              <a:gd name="connsiteX12" fmla="*/ 2314414 w 10059356"/>
              <a:gd name="connsiteY12" fmla="*/ 120392 h 6858000"/>
              <a:gd name="connsiteX13" fmla="*/ 491500 w 10059356"/>
              <a:gd name="connsiteY13" fmla="*/ 3756994 h 6858000"/>
              <a:gd name="connsiteX14" fmla="*/ 1527799 w 10059356"/>
              <a:gd name="connsiteY14" fmla="*/ 6643696 h 6858000"/>
              <a:gd name="connsiteX15" fmla="*/ 1722572 w 10059356"/>
              <a:gd name="connsiteY15" fmla="*/ 6858000 h 6858000"/>
              <a:gd name="connsiteX16" fmla="*/ 1071257 w 10059356"/>
              <a:gd name="connsiteY16" fmla="*/ 6858000 h 6858000"/>
              <a:gd name="connsiteX17" fmla="*/ 999219 w 10059356"/>
              <a:gd name="connsiteY17" fmla="*/ 6766331 h 6858000"/>
              <a:gd name="connsiteX18" fmla="*/ 0 w 10059356"/>
              <a:gd name="connsiteY18" fmla="*/ 3756994 h 6858000"/>
              <a:gd name="connsiteX19" fmla="*/ 1647836 w 10059356"/>
              <a:gd name="connsiteY19" fmla="*/ 33935 h 6858000"/>
            </a:gdLst>
            <a:ahLst/>
            <a:cxnLst/>
            <a:rect l="l" t="t" r="r" b="b"/>
            <a:pathLst>
              <a:path w="10059356" h="6858000">
                <a:moveTo>
                  <a:pt x="7575640" y="0"/>
                </a:moveTo>
                <a:lnTo>
                  <a:pt x="8372344" y="0"/>
                </a:lnTo>
                <a:lnTo>
                  <a:pt x="8411520" y="33935"/>
                </a:lnTo>
                <a:cubicBezTo>
                  <a:pt x="9423820" y="954004"/>
                  <a:pt x="10059356" y="2281281"/>
                  <a:pt x="10059356" y="3756994"/>
                </a:cubicBezTo>
                <a:cubicBezTo>
                  <a:pt x="10059356" y="4885481"/>
                  <a:pt x="9687710" y="5927166"/>
                  <a:pt x="9060137" y="6766331"/>
                </a:cubicBezTo>
                <a:lnTo>
                  <a:pt x="8988099" y="6858000"/>
                </a:lnTo>
                <a:lnTo>
                  <a:pt x="8336782" y="6858000"/>
                </a:lnTo>
                <a:lnTo>
                  <a:pt x="8531555" y="6643696"/>
                </a:lnTo>
                <a:cubicBezTo>
                  <a:pt x="9178953" y="5859232"/>
                  <a:pt x="9567854" y="4853529"/>
                  <a:pt x="9567854" y="3756994"/>
                </a:cubicBezTo>
                <a:cubicBezTo>
                  <a:pt x="9567854" y="2268839"/>
                  <a:pt x="8851561" y="947984"/>
                  <a:pt x="7744941" y="120392"/>
                </a:cubicBezTo>
                <a:close/>
                <a:moveTo>
                  <a:pt x="1687013" y="0"/>
                </a:moveTo>
                <a:lnTo>
                  <a:pt x="2483714" y="0"/>
                </a:lnTo>
                <a:lnTo>
                  <a:pt x="2314414" y="120392"/>
                </a:lnTo>
                <a:cubicBezTo>
                  <a:pt x="1207793" y="947984"/>
                  <a:pt x="491500" y="2268839"/>
                  <a:pt x="491500" y="3756994"/>
                </a:cubicBezTo>
                <a:cubicBezTo>
                  <a:pt x="491500" y="4853529"/>
                  <a:pt x="880402" y="5859232"/>
                  <a:pt x="1527799" y="6643696"/>
                </a:cubicBezTo>
                <a:lnTo>
                  <a:pt x="1722572" y="6858000"/>
                </a:lnTo>
                <a:lnTo>
                  <a:pt x="1071257" y="6858000"/>
                </a:lnTo>
                <a:lnTo>
                  <a:pt x="999219" y="6766331"/>
                </a:lnTo>
                <a:cubicBezTo>
                  <a:pt x="371646" y="5927166"/>
                  <a:pt x="0" y="4885481"/>
                  <a:pt x="0" y="3756994"/>
                </a:cubicBezTo>
                <a:cubicBezTo>
                  <a:pt x="0" y="2281281"/>
                  <a:pt x="635536" y="954004"/>
                  <a:pt x="1647836" y="33935"/>
                </a:cubicBezTo>
                <a:close/>
              </a:path>
            </a:pathLst>
          </a:custGeom>
          <a:solidFill>
            <a:schemeClr val="accent1">
              <a:alpha val="71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08" name="标题 1"/>
          <p:cNvSpPr txBox="1"/>
          <p:nvPr/>
        </p:nvSpPr>
        <p:spPr>
          <a:xfrm>
            <a:off x="2748381" y="3005299"/>
            <a:ext cx="6695239" cy="2020760"/>
          </a:xfrm>
          <a:prstGeom prst="rect">
            <a:avLst/>
          </a:prstGeom>
          <a:noFill/>
          <a:ln>
            <a:noFill/>
          </a:ln>
        </p:spPr>
        <p:txBody>
          <a:bodyPr vert="horz" wrap="square" lIns="0" tIns="0" rIns="0" bIns="0" rtlCol="0" anchor="t"/>
          <a:lstStyle/>
          <a:p>
            <a:pPr algn="ctr">
              <a:lnSpc>
                <a:spcPct val="130000"/>
              </a:lnSpc>
            </a:pPr>
            <a:r>
              <a:rPr kumimoji="1" lang="en-US" altLang="zh-CN" sz="3710">
                <a:ln w="12700">
                  <a:noFill/>
                </a:ln>
                <a:solidFill>
                  <a:srgbClr val="000000">
                    <a:alpha val="100000"/>
                  </a:srgbClr>
                </a:solidFill>
                <a:latin typeface="Times New Roman" panose="02020603050405020304" charset="0"/>
                <a:ea typeface="Source Han Sans CN Bold"/>
                <a:cs typeface="Times New Roman" panose="02020603050405020304" charset="0"/>
              </a:rPr>
              <a:t>Dataset Description and Characteristics</a:t>
            </a:r>
            <a:endParaRPr kumimoji="1" lang="en-US" altLang="zh-CN" sz="3710">
              <a:ln w="12700">
                <a:noFill/>
              </a:ln>
              <a:solidFill>
                <a:srgbClr val="000000">
                  <a:alpha val="100000"/>
                </a:srgbClr>
              </a:solidFill>
              <a:latin typeface="Times New Roman" panose="02020603050405020304" charset="0"/>
              <a:ea typeface="Source Han Sans CN Bold"/>
              <a:cs typeface="Times New Roman" panose="02020603050405020304" charset="0"/>
            </a:endParaRPr>
          </a:p>
        </p:txBody>
      </p:sp>
      <p:sp>
        <p:nvSpPr>
          <p:cNvPr id="609" name="标题 1"/>
          <p:cNvSpPr txBox="1"/>
          <p:nvPr/>
        </p:nvSpPr>
        <p:spPr>
          <a:xfrm>
            <a:off x="2363360" y="5024652"/>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10" name="标题 1"/>
          <p:cNvSpPr txBox="1"/>
          <p:nvPr/>
        </p:nvSpPr>
        <p:spPr>
          <a:xfrm>
            <a:off x="11102007" y="5362425"/>
            <a:ext cx="675545" cy="675545"/>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11" name="标题 1"/>
          <p:cNvSpPr txBox="1"/>
          <p:nvPr/>
        </p:nvSpPr>
        <p:spPr>
          <a:xfrm>
            <a:off x="10959625" y="6206799"/>
            <a:ext cx="327993" cy="327993"/>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12" name="标题 1"/>
          <p:cNvSpPr txBox="1"/>
          <p:nvPr/>
        </p:nvSpPr>
        <p:spPr>
          <a:xfrm>
            <a:off x="3429874" y="5925442"/>
            <a:ext cx="417316" cy="417316"/>
          </a:xfrm>
          <a:prstGeom prst="plus">
            <a:avLst>
              <a:gd name="adj" fmla="val 35058"/>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13" name="标题 1"/>
          <p:cNvSpPr txBox="1"/>
          <p:nvPr/>
        </p:nvSpPr>
        <p:spPr>
          <a:xfrm>
            <a:off x="9369435" y="1595629"/>
            <a:ext cx="359868" cy="359868"/>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14" name="标题 1"/>
          <p:cNvSpPr txBox="1"/>
          <p:nvPr/>
        </p:nvSpPr>
        <p:spPr>
          <a:xfrm>
            <a:off x="832720" y="5962054"/>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15" name="标题 1"/>
          <p:cNvSpPr txBox="1"/>
          <p:nvPr/>
        </p:nvSpPr>
        <p:spPr>
          <a:xfrm>
            <a:off x="11339857" y="330540"/>
            <a:ext cx="637933" cy="489490"/>
          </a:xfrm>
          <a:custGeom>
            <a:avLst/>
            <a:gdLst>
              <a:gd name="connsiteX0" fmla="*/ 927186 w 975457"/>
              <a:gd name="connsiteY0" fmla="*/ 651933 h 748475"/>
              <a:gd name="connsiteX1" fmla="*/ 975457 w 975457"/>
              <a:gd name="connsiteY1" fmla="*/ 700204 h 748475"/>
              <a:gd name="connsiteX2" fmla="*/ 927186 w 975457"/>
              <a:gd name="connsiteY2" fmla="*/ 748475 h 748475"/>
              <a:gd name="connsiteX3" fmla="*/ 878915 w 975457"/>
              <a:gd name="connsiteY3" fmla="*/ 700204 h 748475"/>
              <a:gd name="connsiteX4" fmla="*/ 927186 w 975457"/>
              <a:gd name="connsiteY4" fmla="*/ 651933 h 748475"/>
              <a:gd name="connsiteX5" fmla="*/ 751403 w 975457"/>
              <a:gd name="connsiteY5" fmla="*/ 651933 h 748475"/>
              <a:gd name="connsiteX6" fmla="*/ 799674 w 975457"/>
              <a:gd name="connsiteY6" fmla="*/ 700204 h 748475"/>
              <a:gd name="connsiteX7" fmla="*/ 751403 w 975457"/>
              <a:gd name="connsiteY7" fmla="*/ 748475 h 748475"/>
              <a:gd name="connsiteX8" fmla="*/ 703132 w 975457"/>
              <a:gd name="connsiteY8" fmla="*/ 700204 h 748475"/>
              <a:gd name="connsiteX9" fmla="*/ 751403 w 975457"/>
              <a:gd name="connsiteY9" fmla="*/ 651933 h 748475"/>
              <a:gd name="connsiteX10" fmla="*/ 575620 w 975457"/>
              <a:gd name="connsiteY10" fmla="*/ 651933 h 748475"/>
              <a:gd name="connsiteX11" fmla="*/ 623891 w 975457"/>
              <a:gd name="connsiteY11" fmla="*/ 700204 h 748475"/>
              <a:gd name="connsiteX12" fmla="*/ 575620 w 975457"/>
              <a:gd name="connsiteY12" fmla="*/ 748475 h 748475"/>
              <a:gd name="connsiteX13" fmla="*/ 527349 w 975457"/>
              <a:gd name="connsiteY13" fmla="*/ 700204 h 748475"/>
              <a:gd name="connsiteX14" fmla="*/ 575620 w 975457"/>
              <a:gd name="connsiteY14" fmla="*/ 651933 h 748475"/>
              <a:gd name="connsiteX15" fmla="*/ 399837 w 975457"/>
              <a:gd name="connsiteY15" fmla="*/ 651933 h 748475"/>
              <a:gd name="connsiteX16" fmla="*/ 448108 w 975457"/>
              <a:gd name="connsiteY16" fmla="*/ 700204 h 748475"/>
              <a:gd name="connsiteX17" fmla="*/ 399837 w 975457"/>
              <a:gd name="connsiteY17" fmla="*/ 748475 h 748475"/>
              <a:gd name="connsiteX18" fmla="*/ 351566 w 975457"/>
              <a:gd name="connsiteY18" fmla="*/ 700204 h 748475"/>
              <a:gd name="connsiteX19" fmla="*/ 399837 w 975457"/>
              <a:gd name="connsiteY19" fmla="*/ 651933 h 748475"/>
              <a:gd name="connsiteX20" fmla="*/ 224054 w 975457"/>
              <a:gd name="connsiteY20" fmla="*/ 651933 h 748475"/>
              <a:gd name="connsiteX21" fmla="*/ 272325 w 975457"/>
              <a:gd name="connsiteY21" fmla="*/ 700204 h 748475"/>
              <a:gd name="connsiteX22" fmla="*/ 224054 w 975457"/>
              <a:gd name="connsiteY22" fmla="*/ 748475 h 748475"/>
              <a:gd name="connsiteX23" fmla="*/ 175783 w 975457"/>
              <a:gd name="connsiteY23" fmla="*/ 700204 h 748475"/>
              <a:gd name="connsiteX24" fmla="*/ 224054 w 975457"/>
              <a:gd name="connsiteY24" fmla="*/ 651933 h 748475"/>
              <a:gd name="connsiteX25" fmla="*/ 48271 w 975457"/>
              <a:gd name="connsiteY25" fmla="*/ 651933 h 748475"/>
              <a:gd name="connsiteX26" fmla="*/ 96542 w 975457"/>
              <a:gd name="connsiteY26" fmla="*/ 700204 h 748475"/>
              <a:gd name="connsiteX27" fmla="*/ 48271 w 975457"/>
              <a:gd name="connsiteY27" fmla="*/ 748475 h 748475"/>
              <a:gd name="connsiteX28" fmla="*/ 0 w 975457"/>
              <a:gd name="connsiteY28" fmla="*/ 700204 h 748475"/>
              <a:gd name="connsiteX29" fmla="*/ 48271 w 975457"/>
              <a:gd name="connsiteY29" fmla="*/ 651933 h 748475"/>
              <a:gd name="connsiteX30" fmla="*/ 927186 w 975457"/>
              <a:gd name="connsiteY30" fmla="*/ 434622 h 748475"/>
              <a:gd name="connsiteX31" fmla="*/ 975457 w 975457"/>
              <a:gd name="connsiteY31" fmla="*/ 482893 h 748475"/>
              <a:gd name="connsiteX32" fmla="*/ 927186 w 975457"/>
              <a:gd name="connsiteY32" fmla="*/ 531164 h 748475"/>
              <a:gd name="connsiteX33" fmla="*/ 878915 w 975457"/>
              <a:gd name="connsiteY33" fmla="*/ 482893 h 748475"/>
              <a:gd name="connsiteX34" fmla="*/ 927186 w 975457"/>
              <a:gd name="connsiteY34" fmla="*/ 434622 h 748475"/>
              <a:gd name="connsiteX35" fmla="*/ 751403 w 975457"/>
              <a:gd name="connsiteY35" fmla="*/ 434622 h 748475"/>
              <a:gd name="connsiteX36" fmla="*/ 799674 w 975457"/>
              <a:gd name="connsiteY36" fmla="*/ 482893 h 748475"/>
              <a:gd name="connsiteX37" fmla="*/ 751403 w 975457"/>
              <a:gd name="connsiteY37" fmla="*/ 531164 h 748475"/>
              <a:gd name="connsiteX38" fmla="*/ 703132 w 975457"/>
              <a:gd name="connsiteY38" fmla="*/ 482893 h 748475"/>
              <a:gd name="connsiteX39" fmla="*/ 751403 w 975457"/>
              <a:gd name="connsiteY39" fmla="*/ 434622 h 748475"/>
              <a:gd name="connsiteX40" fmla="*/ 575620 w 975457"/>
              <a:gd name="connsiteY40" fmla="*/ 434622 h 748475"/>
              <a:gd name="connsiteX41" fmla="*/ 623891 w 975457"/>
              <a:gd name="connsiteY41" fmla="*/ 482893 h 748475"/>
              <a:gd name="connsiteX42" fmla="*/ 575620 w 975457"/>
              <a:gd name="connsiteY42" fmla="*/ 531164 h 748475"/>
              <a:gd name="connsiteX43" fmla="*/ 527349 w 975457"/>
              <a:gd name="connsiteY43" fmla="*/ 482893 h 748475"/>
              <a:gd name="connsiteX44" fmla="*/ 575620 w 975457"/>
              <a:gd name="connsiteY44" fmla="*/ 434622 h 748475"/>
              <a:gd name="connsiteX45" fmla="*/ 399837 w 975457"/>
              <a:gd name="connsiteY45" fmla="*/ 434622 h 748475"/>
              <a:gd name="connsiteX46" fmla="*/ 448108 w 975457"/>
              <a:gd name="connsiteY46" fmla="*/ 482893 h 748475"/>
              <a:gd name="connsiteX47" fmla="*/ 399837 w 975457"/>
              <a:gd name="connsiteY47" fmla="*/ 531164 h 748475"/>
              <a:gd name="connsiteX48" fmla="*/ 351566 w 975457"/>
              <a:gd name="connsiteY48" fmla="*/ 482893 h 748475"/>
              <a:gd name="connsiteX49" fmla="*/ 399837 w 975457"/>
              <a:gd name="connsiteY49" fmla="*/ 434622 h 748475"/>
              <a:gd name="connsiteX50" fmla="*/ 224054 w 975457"/>
              <a:gd name="connsiteY50" fmla="*/ 434622 h 748475"/>
              <a:gd name="connsiteX51" fmla="*/ 272325 w 975457"/>
              <a:gd name="connsiteY51" fmla="*/ 482893 h 748475"/>
              <a:gd name="connsiteX52" fmla="*/ 224054 w 975457"/>
              <a:gd name="connsiteY52" fmla="*/ 531164 h 748475"/>
              <a:gd name="connsiteX53" fmla="*/ 175783 w 975457"/>
              <a:gd name="connsiteY53" fmla="*/ 482893 h 748475"/>
              <a:gd name="connsiteX54" fmla="*/ 224054 w 975457"/>
              <a:gd name="connsiteY54" fmla="*/ 434622 h 748475"/>
              <a:gd name="connsiteX55" fmla="*/ 48271 w 975457"/>
              <a:gd name="connsiteY55" fmla="*/ 434622 h 748475"/>
              <a:gd name="connsiteX56" fmla="*/ 96542 w 975457"/>
              <a:gd name="connsiteY56" fmla="*/ 482893 h 748475"/>
              <a:gd name="connsiteX57" fmla="*/ 48271 w 975457"/>
              <a:gd name="connsiteY57" fmla="*/ 531164 h 748475"/>
              <a:gd name="connsiteX58" fmla="*/ 0 w 975457"/>
              <a:gd name="connsiteY58" fmla="*/ 482893 h 748475"/>
              <a:gd name="connsiteX59" fmla="*/ 48271 w 975457"/>
              <a:gd name="connsiteY59" fmla="*/ 434622 h 748475"/>
              <a:gd name="connsiteX60" fmla="*/ 927186 w 975457"/>
              <a:gd name="connsiteY60" fmla="*/ 217311 h 748475"/>
              <a:gd name="connsiteX61" fmla="*/ 975457 w 975457"/>
              <a:gd name="connsiteY61" fmla="*/ 265582 h 748475"/>
              <a:gd name="connsiteX62" fmla="*/ 927186 w 975457"/>
              <a:gd name="connsiteY62" fmla="*/ 313853 h 748475"/>
              <a:gd name="connsiteX63" fmla="*/ 878915 w 975457"/>
              <a:gd name="connsiteY63" fmla="*/ 265582 h 748475"/>
              <a:gd name="connsiteX64" fmla="*/ 927186 w 975457"/>
              <a:gd name="connsiteY64" fmla="*/ 217311 h 748475"/>
              <a:gd name="connsiteX65" fmla="*/ 751403 w 975457"/>
              <a:gd name="connsiteY65" fmla="*/ 217311 h 748475"/>
              <a:gd name="connsiteX66" fmla="*/ 799674 w 975457"/>
              <a:gd name="connsiteY66" fmla="*/ 265582 h 748475"/>
              <a:gd name="connsiteX67" fmla="*/ 751403 w 975457"/>
              <a:gd name="connsiteY67" fmla="*/ 313853 h 748475"/>
              <a:gd name="connsiteX68" fmla="*/ 703132 w 975457"/>
              <a:gd name="connsiteY68" fmla="*/ 265582 h 748475"/>
              <a:gd name="connsiteX69" fmla="*/ 751403 w 975457"/>
              <a:gd name="connsiteY69" fmla="*/ 217311 h 748475"/>
              <a:gd name="connsiteX70" fmla="*/ 575620 w 975457"/>
              <a:gd name="connsiteY70" fmla="*/ 217311 h 748475"/>
              <a:gd name="connsiteX71" fmla="*/ 623891 w 975457"/>
              <a:gd name="connsiteY71" fmla="*/ 265582 h 748475"/>
              <a:gd name="connsiteX72" fmla="*/ 575620 w 975457"/>
              <a:gd name="connsiteY72" fmla="*/ 313853 h 748475"/>
              <a:gd name="connsiteX73" fmla="*/ 527349 w 975457"/>
              <a:gd name="connsiteY73" fmla="*/ 265582 h 748475"/>
              <a:gd name="connsiteX74" fmla="*/ 575620 w 975457"/>
              <a:gd name="connsiteY74" fmla="*/ 217311 h 748475"/>
              <a:gd name="connsiteX75" fmla="*/ 399837 w 975457"/>
              <a:gd name="connsiteY75" fmla="*/ 217311 h 748475"/>
              <a:gd name="connsiteX76" fmla="*/ 448108 w 975457"/>
              <a:gd name="connsiteY76" fmla="*/ 265582 h 748475"/>
              <a:gd name="connsiteX77" fmla="*/ 399837 w 975457"/>
              <a:gd name="connsiteY77" fmla="*/ 313853 h 748475"/>
              <a:gd name="connsiteX78" fmla="*/ 351566 w 975457"/>
              <a:gd name="connsiteY78" fmla="*/ 265582 h 748475"/>
              <a:gd name="connsiteX79" fmla="*/ 399837 w 975457"/>
              <a:gd name="connsiteY79" fmla="*/ 217311 h 748475"/>
              <a:gd name="connsiteX80" fmla="*/ 224054 w 975457"/>
              <a:gd name="connsiteY80" fmla="*/ 217311 h 748475"/>
              <a:gd name="connsiteX81" fmla="*/ 272325 w 975457"/>
              <a:gd name="connsiteY81" fmla="*/ 265582 h 748475"/>
              <a:gd name="connsiteX82" fmla="*/ 224054 w 975457"/>
              <a:gd name="connsiteY82" fmla="*/ 313853 h 748475"/>
              <a:gd name="connsiteX83" fmla="*/ 175783 w 975457"/>
              <a:gd name="connsiteY83" fmla="*/ 265582 h 748475"/>
              <a:gd name="connsiteX84" fmla="*/ 224054 w 975457"/>
              <a:gd name="connsiteY84" fmla="*/ 217311 h 748475"/>
              <a:gd name="connsiteX85" fmla="*/ 48271 w 975457"/>
              <a:gd name="connsiteY85" fmla="*/ 217311 h 748475"/>
              <a:gd name="connsiteX86" fmla="*/ 96542 w 975457"/>
              <a:gd name="connsiteY86" fmla="*/ 265582 h 748475"/>
              <a:gd name="connsiteX87" fmla="*/ 48271 w 975457"/>
              <a:gd name="connsiteY87" fmla="*/ 313853 h 748475"/>
              <a:gd name="connsiteX88" fmla="*/ 0 w 975457"/>
              <a:gd name="connsiteY88" fmla="*/ 265582 h 748475"/>
              <a:gd name="connsiteX89" fmla="*/ 48271 w 975457"/>
              <a:gd name="connsiteY89" fmla="*/ 217311 h 748475"/>
              <a:gd name="connsiteX90" fmla="*/ 927186 w 975457"/>
              <a:gd name="connsiteY90" fmla="*/ 0 h 748475"/>
              <a:gd name="connsiteX91" fmla="*/ 975457 w 975457"/>
              <a:gd name="connsiteY91" fmla="*/ 48271 h 748475"/>
              <a:gd name="connsiteX92" fmla="*/ 927186 w 975457"/>
              <a:gd name="connsiteY92" fmla="*/ 96542 h 748475"/>
              <a:gd name="connsiteX93" fmla="*/ 878915 w 975457"/>
              <a:gd name="connsiteY93" fmla="*/ 48271 h 748475"/>
              <a:gd name="connsiteX94" fmla="*/ 927186 w 975457"/>
              <a:gd name="connsiteY94" fmla="*/ 0 h 748475"/>
              <a:gd name="connsiteX95" fmla="*/ 751403 w 975457"/>
              <a:gd name="connsiteY95" fmla="*/ 0 h 748475"/>
              <a:gd name="connsiteX96" fmla="*/ 799674 w 975457"/>
              <a:gd name="connsiteY96" fmla="*/ 48271 h 748475"/>
              <a:gd name="connsiteX97" fmla="*/ 751403 w 975457"/>
              <a:gd name="connsiteY97" fmla="*/ 96542 h 748475"/>
              <a:gd name="connsiteX98" fmla="*/ 703132 w 975457"/>
              <a:gd name="connsiteY98" fmla="*/ 48271 h 748475"/>
              <a:gd name="connsiteX99" fmla="*/ 751403 w 975457"/>
              <a:gd name="connsiteY99" fmla="*/ 0 h 748475"/>
              <a:gd name="connsiteX100" fmla="*/ 575620 w 975457"/>
              <a:gd name="connsiteY100" fmla="*/ 0 h 748475"/>
              <a:gd name="connsiteX101" fmla="*/ 623891 w 975457"/>
              <a:gd name="connsiteY101" fmla="*/ 48271 h 748475"/>
              <a:gd name="connsiteX102" fmla="*/ 575620 w 975457"/>
              <a:gd name="connsiteY102" fmla="*/ 96542 h 748475"/>
              <a:gd name="connsiteX103" fmla="*/ 527349 w 975457"/>
              <a:gd name="connsiteY103" fmla="*/ 48271 h 748475"/>
              <a:gd name="connsiteX104" fmla="*/ 575620 w 975457"/>
              <a:gd name="connsiteY104" fmla="*/ 0 h 748475"/>
              <a:gd name="connsiteX105" fmla="*/ 399837 w 975457"/>
              <a:gd name="connsiteY105" fmla="*/ 0 h 748475"/>
              <a:gd name="connsiteX106" fmla="*/ 448108 w 975457"/>
              <a:gd name="connsiteY106" fmla="*/ 48271 h 748475"/>
              <a:gd name="connsiteX107" fmla="*/ 399837 w 975457"/>
              <a:gd name="connsiteY107" fmla="*/ 96542 h 748475"/>
              <a:gd name="connsiteX108" fmla="*/ 351566 w 975457"/>
              <a:gd name="connsiteY108" fmla="*/ 48271 h 748475"/>
              <a:gd name="connsiteX109" fmla="*/ 399837 w 975457"/>
              <a:gd name="connsiteY109" fmla="*/ 0 h 748475"/>
              <a:gd name="connsiteX110" fmla="*/ 224054 w 975457"/>
              <a:gd name="connsiteY110" fmla="*/ 0 h 748475"/>
              <a:gd name="connsiteX111" fmla="*/ 272325 w 975457"/>
              <a:gd name="connsiteY111" fmla="*/ 48271 h 748475"/>
              <a:gd name="connsiteX112" fmla="*/ 224054 w 975457"/>
              <a:gd name="connsiteY112" fmla="*/ 96542 h 748475"/>
              <a:gd name="connsiteX113" fmla="*/ 175783 w 975457"/>
              <a:gd name="connsiteY113" fmla="*/ 48271 h 748475"/>
              <a:gd name="connsiteX114" fmla="*/ 224054 w 975457"/>
              <a:gd name="connsiteY114" fmla="*/ 0 h 748475"/>
              <a:gd name="connsiteX115" fmla="*/ 48271 w 975457"/>
              <a:gd name="connsiteY115" fmla="*/ 0 h 748475"/>
              <a:gd name="connsiteX116" fmla="*/ 96542 w 975457"/>
              <a:gd name="connsiteY116" fmla="*/ 48271 h 748475"/>
              <a:gd name="connsiteX117" fmla="*/ 48271 w 975457"/>
              <a:gd name="connsiteY117" fmla="*/ 96542 h 748475"/>
              <a:gd name="connsiteX118" fmla="*/ 0 w 975457"/>
              <a:gd name="connsiteY118" fmla="*/ 48271 h 748475"/>
              <a:gd name="connsiteX119" fmla="*/ 48271 w 975457"/>
              <a:gd name="connsiteY119" fmla="*/ 0 h 748475"/>
            </a:gdLst>
            <a:ahLst/>
            <a:cxnLst/>
            <a:rect l="l" t="t" r="r" b="b"/>
            <a:pathLst>
              <a:path w="975457" h="748475">
                <a:moveTo>
                  <a:pt x="927186" y="651933"/>
                </a:moveTo>
                <a:cubicBezTo>
                  <a:pt x="953845" y="651933"/>
                  <a:pt x="975457" y="673545"/>
                  <a:pt x="975457" y="700204"/>
                </a:cubicBezTo>
                <a:cubicBezTo>
                  <a:pt x="975457" y="726863"/>
                  <a:pt x="953845" y="748475"/>
                  <a:pt x="927186" y="748475"/>
                </a:cubicBezTo>
                <a:cubicBezTo>
                  <a:pt x="900527" y="748475"/>
                  <a:pt x="878915" y="726863"/>
                  <a:pt x="878915" y="700204"/>
                </a:cubicBezTo>
                <a:cubicBezTo>
                  <a:pt x="878915" y="673545"/>
                  <a:pt x="900527" y="651933"/>
                  <a:pt x="927186" y="651933"/>
                </a:cubicBezTo>
                <a:close/>
                <a:moveTo>
                  <a:pt x="751403" y="651933"/>
                </a:moveTo>
                <a:cubicBezTo>
                  <a:pt x="778062" y="651933"/>
                  <a:pt x="799674" y="673545"/>
                  <a:pt x="799674" y="700204"/>
                </a:cubicBezTo>
                <a:cubicBezTo>
                  <a:pt x="799674" y="726863"/>
                  <a:pt x="778062" y="748475"/>
                  <a:pt x="751403" y="748475"/>
                </a:cubicBezTo>
                <a:cubicBezTo>
                  <a:pt x="724744" y="748475"/>
                  <a:pt x="703132" y="726863"/>
                  <a:pt x="703132" y="700204"/>
                </a:cubicBezTo>
                <a:cubicBezTo>
                  <a:pt x="703132" y="673545"/>
                  <a:pt x="724744" y="651933"/>
                  <a:pt x="751403" y="651933"/>
                </a:cubicBezTo>
                <a:close/>
                <a:moveTo>
                  <a:pt x="575620" y="651933"/>
                </a:moveTo>
                <a:cubicBezTo>
                  <a:pt x="602279" y="651933"/>
                  <a:pt x="623891" y="673545"/>
                  <a:pt x="623891" y="700204"/>
                </a:cubicBezTo>
                <a:cubicBezTo>
                  <a:pt x="623891" y="726863"/>
                  <a:pt x="602279" y="748475"/>
                  <a:pt x="575620" y="748475"/>
                </a:cubicBezTo>
                <a:cubicBezTo>
                  <a:pt x="548961" y="748475"/>
                  <a:pt x="527349" y="726863"/>
                  <a:pt x="527349" y="700204"/>
                </a:cubicBezTo>
                <a:cubicBezTo>
                  <a:pt x="527349" y="673545"/>
                  <a:pt x="548961" y="651933"/>
                  <a:pt x="575620" y="651933"/>
                </a:cubicBezTo>
                <a:close/>
                <a:moveTo>
                  <a:pt x="399837" y="651933"/>
                </a:moveTo>
                <a:cubicBezTo>
                  <a:pt x="426496" y="651933"/>
                  <a:pt x="448108" y="673545"/>
                  <a:pt x="448108" y="700204"/>
                </a:cubicBezTo>
                <a:cubicBezTo>
                  <a:pt x="448108" y="726863"/>
                  <a:pt x="426496" y="748475"/>
                  <a:pt x="399837" y="748475"/>
                </a:cubicBezTo>
                <a:cubicBezTo>
                  <a:pt x="373178" y="748475"/>
                  <a:pt x="351566" y="726863"/>
                  <a:pt x="351566" y="700204"/>
                </a:cubicBezTo>
                <a:cubicBezTo>
                  <a:pt x="351566" y="673545"/>
                  <a:pt x="373178" y="651933"/>
                  <a:pt x="399837" y="651933"/>
                </a:cubicBezTo>
                <a:close/>
                <a:moveTo>
                  <a:pt x="224054" y="651933"/>
                </a:moveTo>
                <a:cubicBezTo>
                  <a:pt x="250713" y="651933"/>
                  <a:pt x="272325" y="673545"/>
                  <a:pt x="272325" y="700204"/>
                </a:cubicBezTo>
                <a:cubicBezTo>
                  <a:pt x="272325" y="726863"/>
                  <a:pt x="250713" y="748475"/>
                  <a:pt x="224054" y="748475"/>
                </a:cubicBezTo>
                <a:cubicBezTo>
                  <a:pt x="197395" y="748475"/>
                  <a:pt x="175783" y="726863"/>
                  <a:pt x="175783" y="700204"/>
                </a:cubicBezTo>
                <a:cubicBezTo>
                  <a:pt x="175783" y="673545"/>
                  <a:pt x="197395" y="651933"/>
                  <a:pt x="224054" y="651933"/>
                </a:cubicBezTo>
                <a:close/>
                <a:moveTo>
                  <a:pt x="48271" y="651933"/>
                </a:moveTo>
                <a:cubicBezTo>
                  <a:pt x="74930" y="651933"/>
                  <a:pt x="96542" y="673545"/>
                  <a:pt x="96542" y="700204"/>
                </a:cubicBezTo>
                <a:cubicBezTo>
                  <a:pt x="96542" y="726863"/>
                  <a:pt x="74930" y="748475"/>
                  <a:pt x="48271" y="748475"/>
                </a:cubicBezTo>
                <a:cubicBezTo>
                  <a:pt x="21612" y="748475"/>
                  <a:pt x="0" y="726863"/>
                  <a:pt x="0" y="700204"/>
                </a:cubicBezTo>
                <a:cubicBezTo>
                  <a:pt x="0" y="673545"/>
                  <a:pt x="21612" y="651933"/>
                  <a:pt x="48271" y="651933"/>
                </a:cubicBezTo>
                <a:close/>
                <a:moveTo>
                  <a:pt x="927186" y="434622"/>
                </a:moveTo>
                <a:cubicBezTo>
                  <a:pt x="953845" y="434622"/>
                  <a:pt x="975457" y="456234"/>
                  <a:pt x="975457" y="482893"/>
                </a:cubicBezTo>
                <a:cubicBezTo>
                  <a:pt x="975457" y="509552"/>
                  <a:pt x="953845" y="531164"/>
                  <a:pt x="927186" y="531164"/>
                </a:cubicBezTo>
                <a:cubicBezTo>
                  <a:pt x="900527" y="531164"/>
                  <a:pt x="878915" y="509552"/>
                  <a:pt x="878915" y="482893"/>
                </a:cubicBezTo>
                <a:cubicBezTo>
                  <a:pt x="878915" y="456234"/>
                  <a:pt x="900527" y="434622"/>
                  <a:pt x="927186" y="434622"/>
                </a:cubicBezTo>
                <a:close/>
                <a:moveTo>
                  <a:pt x="751403" y="434622"/>
                </a:moveTo>
                <a:cubicBezTo>
                  <a:pt x="778062" y="434622"/>
                  <a:pt x="799674" y="456234"/>
                  <a:pt x="799674" y="482893"/>
                </a:cubicBezTo>
                <a:cubicBezTo>
                  <a:pt x="799674" y="509552"/>
                  <a:pt x="778062" y="531164"/>
                  <a:pt x="751403" y="531164"/>
                </a:cubicBezTo>
                <a:cubicBezTo>
                  <a:pt x="724744" y="531164"/>
                  <a:pt x="703132" y="509552"/>
                  <a:pt x="703132" y="482893"/>
                </a:cubicBezTo>
                <a:cubicBezTo>
                  <a:pt x="703132" y="456234"/>
                  <a:pt x="724744" y="434622"/>
                  <a:pt x="751403" y="434622"/>
                </a:cubicBezTo>
                <a:close/>
                <a:moveTo>
                  <a:pt x="575620" y="434622"/>
                </a:moveTo>
                <a:cubicBezTo>
                  <a:pt x="602279" y="434622"/>
                  <a:pt x="623891" y="456234"/>
                  <a:pt x="623891" y="482893"/>
                </a:cubicBezTo>
                <a:cubicBezTo>
                  <a:pt x="623891" y="509552"/>
                  <a:pt x="602279" y="531164"/>
                  <a:pt x="575620" y="531164"/>
                </a:cubicBezTo>
                <a:cubicBezTo>
                  <a:pt x="548961" y="531164"/>
                  <a:pt x="527349" y="509552"/>
                  <a:pt x="527349" y="482893"/>
                </a:cubicBezTo>
                <a:cubicBezTo>
                  <a:pt x="527349" y="456234"/>
                  <a:pt x="548961" y="434622"/>
                  <a:pt x="575620" y="434622"/>
                </a:cubicBezTo>
                <a:close/>
                <a:moveTo>
                  <a:pt x="399837" y="434622"/>
                </a:moveTo>
                <a:cubicBezTo>
                  <a:pt x="426496" y="434622"/>
                  <a:pt x="448108" y="456234"/>
                  <a:pt x="448108" y="482893"/>
                </a:cubicBezTo>
                <a:cubicBezTo>
                  <a:pt x="448108" y="509552"/>
                  <a:pt x="426496" y="531164"/>
                  <a:pt x="399837" y="531164"/>
                </a:cubicBezTo>
                <a:cubicBezTo>
                  <a:pt x="373178" y="531164"/>
                  <a:pt x="351566" y="509552"/>
                  <a:pt x="351566" y="482893"/>
                </a:cubicBezTo>
                <a:cubicBezTo>
                  <a:pt x="351566" y="456234"/>
                  <a:pt x="373178" y="434622"/>
                  <a:pt x="399837" y="434622"/>
                </a:cubicBezTo>
                <a:close/>
                <a:moveTo>
                  <a:pt x="224054" y="434622"/>
                </a:moveTo>
                <a:cubicBezTo>
                  <a:pt x="250713" y="434622"/>
                  <a:pt x="272325" y="456234"/>
                  <a:pt x="272325" y="482893"/>
                </a:cubicBezTo>
                <a:cubicBezTo>
                  <a:pt x="272325" y="509552"/>
                  <a:pt x="250713" y="531164"/>
                  <a:pt x="224054" y="531164"/>
                </a:cubicBezTo>
                <a:cubicBezTo>
                  <a:pt x="197395" y="531164"/>
                  <a:pt x="175783" y="509552"/>
                  <a:pt x="175783" y="482893"/>
                </a:cubicBezTo>
                <a:cubicBezTo>
                  <a:pt x="175783" y="456234"/>
                  <a:pt x="197395" y="434622"/>
                  <a:pt x="224054" y="434622"/>
                </a:cubicBezTo>
                <a:close/>
                <a:moveTo>
                  <a:pt x="48271" y="434622"/>
                </a:moveTo>
                <a:cubicBezTo>
                  <a:pt x="74930" y="434622"/>
                  <a:pt x="96542" y="456234"/>
                  <a:pt x="96542" y="482893"/>
                </a:cubicBezTo>
                <a:cubicBezTo>
                  <a:pt x="96542" y="509552"/>
                  <a:pt x="74930" y="531164"/>
                  <a:pt x="48271" y="531164"/>
                </a:cubicBezTo>
                <a:cubicBezTo>
                  <a:pt x="21612" y="531164"/>
                  <a:pt x="0" y="509552"/>
                  <a:pt x="0" y="482893"/>
                </a:cubicBezTo>
                <a:cubicBezTo>
                  <a:pt x="0" y="456234"/>
                  <a:pt x="21612" y="434622"/>
                  <a:pt x="48271" y="434622"/>
                </a:cubicBezTo>
                <a:close/>
                <a:moveTo>
                  <a:pt x="927186" y="217311"/>
                </a:moveTo>
                <a:cubicBezTo>
                  <a:pt x="953845" y="217311"/>
                  <a:pt x="975457" y="238923"/>
                  <a:pt x="975457" y="265582"/>
                </a:cubicBezTo>
                <a:cubicBezTo>
                  <a:pt x="975457" y="292241"/>
                  <a:pt x="953845" y="313853"/>
                  <a:pt x="927186" y="313853"/>
                </a:cubicBezTo>
                <a:cubicBezTo>
                  <a:pt x="900527" y="313853"/>
                  <a:pt x="878915" y="292241"/>
                  <a:pt x="878915" y="265582"/>
                </a:cubicBezTo>
                <a:cubicBezTo>
                  <a:pt x="878915" y="238923"/>
                  <a:pt x="900527" y="217311"/>
                  <a:pt x="927186" y="217311"/>
                </a:cubicBezTo>
                <a:close/>
                <a:moveTo>
                  <a:pt x="751403" y="217311"/>
                </a:moveTo>
                <a:cubicBezTo>
                  <a:pt x="778062" y="217311"/>
                  <a:pt x="799674" y="238923"/>
                  <a:pt x="799674" y="265582"/>
                </a:cubicBezTo>
                <a:cubicBezTo>
                  <a:pt x="799674" y="292241"/>
                  <a:pt x="778062" y="313853"/>
                  <a:pt x="751403" y="313853"/>
                </a:cubicBezTo>
                <a:cubicBezTo>
                  <a:pt x="724744" y="313853"/>
                  <a:pt x="703132" y="292241"/>
                  <a:pt x="703132" y="265582"/>
                </a:cubicBezTo>
                <a:cubicBezTo>
                  <a:pt x="703132" y="238923"/>
                  <a:pt x="724744" y="217311"/>
                  <a:pt x="751403" y="217311"/>
                </a:cubicBezTo>
                <a:close/>
                <a:moveTo>
                  <a:pt x="575620" y="217311"/>
                </a:moveTo>
                <a:cubicBezTo>
                  <a:pt x="602279" y="217311"/>
                  <a:pt x="623891" y="238923"/>
                  <a:pt x="623891" y="265582"/>
                </a:cubicBezTo>
                <a:cubicBezTo>
                  <a:pt x="623891" y="292241"/>
                  <a:pt x="602279" y="313853"/>
                  <a:pt x="575620" y="313853"/>
                </a:cubicBezTo>
                <a:cubicBezTo>
                  <a:pt x="548961" y="313853"/>
                  <a:pt x="527349" y="292241"/>
                  <a:pt x="527349" y="265582"/>
                </a:cubicBezTo>
                <a:cubicBezTo>
                  <a:pt x="527349" y="238923"/>
                  <a:pt x="548961" y="217311"/>
                  <a:pt x="575620" y="217311"/>
                </a:cubicBezTo>
                <a:close/>
                <a:moveTo>
                  <a:pt x="399837" y="217311"/>
                </a:moveTo>
                <a:cubicBezTo>
                  <a:pt x="426496" y="217311"/>
                  <a:pt x="448108" y="238923"/>
                  <a:pt x="448108" y="265582"/>
                </a:cubicBezTo>
                <a:cubicBezTo>
                  <a:pt x="448108" y="292241"/>
                  <a:pt x="426496" y="313853"/>
                  <a:pt x="399837" y="313853"/>
                </a:cubicBezTo>
                <a:cubicBezTo>
                  <a:pt x="373178" y="313853"/>
                  <a:pt x="351566" y="292241"/>
                  <a:pt x="351566" y="265582"/>
                </a:cubicBezTo>
                <a:cubicBezTo>
                  <a:pt x="351566" y="238923"/>
                  <a:pt x="373178" y="217311"/>
                  <a:pt x="399837" y="217311"/>
                </a:cubicBezTo>
                <a:close/>
                <a:moveTo>
                  <a:pt x="224054" y="217311"/>
                </a:moveTo>
                <a:cubicBezTo>
                  <a:pt x="250713" y="217311"/>
                  <a:pt x="272325" y="238923"/>
                  <a:pt x="272325" y="265582"/>
                </a:cubicBezTo>
                <a:cubicBezTo>
                  <a:pt x="272325" y="292241"/>
                  <a:pt x="250713" y="313853"/>
                  <a:pt x="224054" y="313853"/>
                </a:cubicBezTo>
                <a:cubicBezTo>
                  <a:pt x="197395" y="313853"/>
                  <a:pt x="175783" y="292241"/>
                  <a:pt x="175783" y="265582"/>
                </a:cubicBezTo>
                <a:cubicBezTo>
                  <a:pt x="175783" y="238923"/>
                  <a:pt x="197395" y="217311"/>
                  <a:pt x="224054" y="217311"/>
                </a:cubicBezTo>
                <a:close/>
                <a:moveTo>
                  <a:pt x="48271" y="217311"/>
                </a:moveTo>
                <a:cubicBezTo>
                  <a:pt x="74930" y="217311"/>
                  <a:pt x="96542" y="238923"/>
                  <a:pt x="96542" y="265582"/>
                </a:cubicBezTo>
                <a:cubicBezTo>
                  <a:pt x="96542" y="292241"/>
                  <a:pt x="74930" y="313853"/>
                  <a:pt x="48271" y="313853"/>
                </a:cubicBezTo>
                <a:cubicBezTo>
                  <a:pt x="21612" y="313853"/>
                  <a:pt x="0" y="292241"/>
                  <a:pt x="0" y="265582"/>
                </a:cubicBezTo>
                <a:cubicBezTo>
                  <a:pt x="0" y="238923"/>
                  <a:pt x="21612" y="217311"/>
                  <a:pt x="48271" y="217311"/>
                </a:cubicBezTo>
                <a:close/>
                <a:moveTo>
                  <a:pt x="927186" y="0"/>
                </a:moveTo>
                <a:cubicBezTo>
                  <a:pt x="953845" y="0"/>
                  <a:pt x="975457" y="21612"/>
                  <a:pt x="975457" y="48271"/>
                </a:cubicBezTo>
                <a:cubicBezTo>
                  <a:pt x="975457" y="74930"/>
                  <a:pt x="953845" y="96542"/>
                  <a:pt x="927186" y="96542"/>
                </a:cubicBezTo>
                <a:cubicBezTo>
                  <a:pt x="900527" y="96542"/>
                  <a:pt x="878915" y="74930"/>
                  <a:pt x="878915" y="48271"/>
                </a:cubicBezTo>
                <a:cubicBezTo>
                  <a:pt x="878915" y="21612"/>
                  <a:pt x="900527" y="0"/>
                  <a:pt x="927186" y="0"/>
                </a:cubicBezTo>
                <a:close/>
                <a:moveTo>
                  <a:pt x="751403" y="0"/>
                </a:moveTo>
                <a:cubicBezTo>
                  <a:pt x="778062" y="0"/>
                  <a:pt x="799674" y="21612"/>
                  <a:pt x="799674" y="48271"/>
                </a:cubicBezTo>
                <a:cubicBezTo>
                  <a:pt x="799674" y="74930"/>
                  <a:pt x="778062" y="96542"/>
                  <a:pt x="751403" y="96542"/>
                </a:cubicBezTo>
                <a:cubicBezTo>
                  <a:pt x="724744" y="96542"/>
                  <a:pt x="703132" y="74930"/>
                  <a:pt x="703132" y="48271"/>
                </a:cubicBezTo>
                <a:cubicBezTo>
                  <a:pt x="703132" y="21612"/>
                  <a:pt x="724744" y="0"/>
                  <a:pt x="751403" y="0"/>
                </a:cubicBezTo>
                <a:close/>
                <a:moveTo>
                  <a:pt x="575620" y="0"/>
                </a:moveTo>
                <a:cubicBezTo>
                  <a:pt x="602279" y="0"/>
                  <a:pt x="623891" y="21612"/>
                  <a:pt x="623891" y="48271"/>
                </a:cubicBezTo>
                <a:cubicBezTo>
                  <a:pt x="623891" y="74930"/>
                  <a:pt x="602279" y="96542"/>
                  <a:pt x="575620" y="96542"/>
                </a:cubicBezTo>
                <a:cubicBezTo>
                  <a:pt x="548961" y="96542"/>
                  <a:pt x="527349" y="74930"/>
                  <a:pt x="527349" y="48271"/>
                </a:cubicBezTo>
                <a:cubicBezTo>
                  <a:pt x="527349" y="21612"/>
                  <a:pt x="548961" y="0"/>
                  <a:pt x="575620" y="0"/>
                </a:cubicBezTo>
                <a:close/>
                <a:moveTo>
                  <a:pt x="399837" y="0"/>
                </a:moveTo>
                <a:cubicBezTo>
                  <a:pt x="426496" y="0"/>
                  <a:pt x="448108" y="21612"/>
                  <a:pt x="448108" y="48271"/>
                </a:cubicBezTo>
                <a:cubicBezTo>
                  <a:pt x="448108" y="74930"/>
                  <a:pt x="426496" y="96542"/>
                  <a:pt x="399837" y="96542"/>
                </a:cubicBezTo>
                <a:cubicBezTo>
                  <a:pt x="373178" y="96542"/>
                  <a:pt x="351566" y="74930"/>
                  <a:pt x="351566" y="48271"/>
                </a:cubicBezTo>
                <a:cubicBezTo>
                  <a:pt x="351566" y="21612"/>
                  <a:pt x="373178" y="0"/>
                  <a:pt x="399837" y="0"/>
                </a:cubicBezTo>
                <a:close/>
                <a:moveTo>
                  <a:pt x="224054" y="0"/>
                </a:moveTo>
                <a:cubicBezTo>
                  <a:pt x="250713" y="0"/>
                  <a:pt x="272325" y="21612"/>
                  <a:pt x="272325" y="48271"/>
                </a:cubicBezTo>
                <a:cubicBezTo>
                  <a:pt x="272325" y="74930"/>
                  <a:pt x="250713" y="96542"/>
                  <a:pt x="224054" y="96542"/>
                </a:cubicBezTo>
                <a:cubicBezTo>
                  <a:pt x="197395" y="96542"/>
                  <a:pt x="175783" y="74930"/>
                  <a:pt x="175783" y="48271"/>
                </a:cubicBezTo>
                <a:cubicBezTo>
                  <a:pt x="175783" y="21612"/>
                  <a:pt x="197395" y="0"/>
                  <a:pt x="224054" y="0"/>
                </a:cubicBezTo>
                <a:close/>
                <a:moveTo>
                  <a:pt x="48271" y="0"/>
                </a:moveTo>
                <a:cubicBezTo>
                  <a:pt x="74930" y="0"/>
                  <a:pt x="96542" y="21612"/>
                  <a:pt x="96542" y="48271"/>
                </a:cubicBezTo>
                <a:cubicBezTo>
                  <a:pt x="96542" y="74930"/>
                  <a:pt x="74930" y="96542"/>
                  <a:pt x="48271" y="96542"/>
                </a:cubicBezTo>
                <a:cubicBezTo>
                  <a:pt x="21612" y="96542"/>
                  <a:pt x="0" y="74930"/>
                  <a:pt x="0" y="48271"/>
                </a:cubicBezTo>
                <a:cubicBezTo>
                  <a:pt x="0" y="21612"/>
                  <a:pt x="21612" y="0"/>
                  <a:pt x="48271" y="0"/>
                </a:cubicBezTo>
                <a:close/>
              </a:path>
            </a:pathLst>
          </a:custGeom>
          <a:solidFill>
            <a:schemeClr val="accent1">
              <a:lumMod val="60000"/>
              <a:lumOff val="40000"/>
              <a:alpha val="62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16" name="标题 1"/>
          <p:cNvSpPr txBox="1"/>
          <p:nvPr/>
        </p:nvSpPr>
        <p:spPr>
          <a:xfrm>
            <a:off x="2765980" y="1176990"/>
            <a:ext cx="460635" cy="460635"/>
          </a:xfrm>
          <a:prstGeom prst="ellipse">
            <a:avLst/>
          </a:prstGeom>
          <a:solidFill>
            <a:schemeClr val="bg2">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17" name="标题 1"/>
          <p:cNvSpPr txBox="1"/>
          <p:nvPr/>
        </p:nvSpPr>
        <p:spPr>
          <a:xfrm>
            <a:off x="2524996" y="1536430"/>
            <a:ext cx="291676" cy="291676"/>
          </a:xfrm>
          <a:prstGeom prst="ellipse">
            <a:avLst/>
          </a:prstGeom>
          <a:solidFill>
            <a:schemeClr val="accent1">
              <a:lumMod val="60000"/>
              <a:lumOff val="40000"/>
              <a:alpha val="54000"/>
            </a:schemeClr>
          </a:soli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18" name="标题 1"/>
          <p:cNvSpPr txBox="1"/>
          <p:nvPr/>
        </p:nvSpPr>
        <p:spPr>
          <a:xfrm rot="5229284">
            <a:off x="-351935" y="642103"/>
            <a:ext cx="1433357" cy="801627"/>
          </a:xfrm>
          <a:custGeom>
            <a:avLst/>
            <a:gdLst>
              <a:gd name="connsiteX0" fmla="*/ 0 w 1433357"/>
              <a:gd name="connsiteY0" fmla="*/ 186745 h 801627"/>
              <a:gd name="connsiteX1" fmla="*/ 14676 w 1433357"/>
              <a:gd name="connsiteY1" fmla="*/ 114055 h 801627"/>
              <a:gd name="connsiteX2" fmla="*/ 186745 w 1433357"/>
              <a:gd name="connsiteY2" fmla="*/ 0 h 801627"/>
              <a:gd name="connsiteX3" fmla="*/ 341597 w 1433357"/>
              <a:gd name="connsiteY3" fmla="*/ 82334 h 801627"/>
              <a:gd name="connsiteX4" fmla="*/ 349312 w 1433357"/>
              <a:gd name="connsiteY4" fmla="*/ 96545 h 801627"/>
              <a:gd name="connsiteX5" fmla="*/ 357678 w 1433357"/>
              <a:gd name="connsiteY5" fmla="*/ 107576 h 801627"/>
              <a:gd name="connsiteX6" fmla="*/ 424263 w 1433357"/>
              <a:gd name="connsiteY6" fmla="*/ 186699 h 801627"/>
              <a:gd name="connsiteX7" fmla="*/ 1425802 w 1433357"/>
              <a:gd name="connsiteY7" fmla="*/ 800065 h 801627"/>
              <a:gd name="connsiteX8" fmla="*/ 1433357 w 1433357"/>
              <a:gd name="connsiteY8" fmla="*/ 801627 h 801627"/>
              <a:gd name="connsiteX9" fmla="*/ 493366 w 1433357"/>
              <a:gd name="connsiteY9" fmla="*/ 754909 h 801627"/>
              <a:gd name="connsiteX10" fmla="*/ 316350 w 1433357"/>
              <a:gd name="connsiteY10" fmla="*/ 607464 h 801627"/>
              <a:gd name="connsiteX11" fmla="*/ 145744 w 1433357"/>
              <a:gd name="connsiteY11" fmla="*/ 433373 h 801627"/>
              <a:gd name="connsiteX12" fmla="*/ 66828 w 1433357"/>
              <a:gd name="connsiteY12" fmla="*/ 339596 h 801627"/>
              <a:gd name="connsiteX13" fmla="*/ 37667 w 1433357"/>
              <a:gd name="connsiteY13" fmla="*/ 301152 h 801627"/>
              <a:gd name="connsiteX14" fmla="*/ 39097 w 1433357"/>
              <a:gd name="connsiteY14" fmla="*/ 299886 h 801627"/>
              <a:gd name="connsiteX15" fmla="*/ 31893 w 1433357"/>
              <a:gd name="connsiteY15" fmla="*/ 291156 h 801627"/>
              <a:gd name="connsiteX16" fmla="*/ 0 w 1433357"/>
              <a:gd name="connsiteY16" fmla="*/ 186745 h 801627"/>
            </a:gdLst>
            <a:ahLst/>
            <a:cxnLst/>
            <a:rect l="l" t="t" r="r" b="b"/>
            <a:pathLst>
              <a:path w="1433357" h="801627">
                <a:moveTo>
                  <a:pt x="0" y="186745"/>
                </a:moveTo>
                <a:cubicBezTo>
                  <a:pt x="0" y="160961"/>
                  <a:pt x="5226" y="136397"/>
                  <a:pt x="14676" y="114055"/>
                </a:cubicBezTo>
                <a:cubicBezTo>
                  <a:pt x="43025" y="47030"/>
                  <a:pt x="109393" y="0"/>
                  <a:pt x="186745" y="0"/>
                </a:cubicBezTo>
                <a:cubicBezTo>
                  <a:pt x="251206" y="0"/>
                  <a:pt x="308038" y="32659"/>
                  <a:pt x="341597" y="82334"/>
                </a:cubicBezTo>
                <a:lnTo>
                  <a:pt x="349312" y="96545"/>
                </a:lnTo>
                <a:lnTo>
                  <a:pt x="357678" y="107576"/>
                </a:lnTo>
                <a:cubicBezTo>
                  <a:pt x="379081" y="134359"/>
                  <a:pt x="401275" y="160744"/>
                  <a:pt x="424263" y="186699"/>
                </a:cubicBezTo>
                <a:cubicBezTo>
                  <a:pt x="700117" y="498165"/>
                  <a:pt x="1051068" y="703657"/>
                  <a:pt x="1425802" y="800065"/>
                </a:cubicBezTo>
                <a:lnTo>
                  <a:pt x="1433357" y="801627"/>
                </a:lnTo>
                <a:lnTo>
                  <a:pt x="493366" y="754909"/>
                </a:lnTo>
                <a:lnTo>
                  <a:pt x="316350" y="607464"/>
                </a:lnTo>
                <a:cubicBezTo>
                  <a:pt x="257197" y="552934"/>
                  <a:pt x="200234" y="494898"/>
                  <a:pt x="145744" y="433373"/>
                </a:cubicBezTo>
                <a:cubicBezTo>
                  <a:pt x="118498" y="402610"/>
                  <a:pt x="92193" y="371339"/>
                  <a:pt x="66828" y="339596"/>
                </a:cubicBezTo>
                <a:lnTo>
                  <a:pt x="37667" y="301152"/>
                </a:lnTo>
                <a:lnTo>
                  <a:pt x="39097" y="299886"/>
                </a:lnTo>
                <a:lnTo>
                  <a:pt x="31893" y="291156"/>
                </a:lnTo>
                <a:cubicBezTo>
                  <a:pt x="11757" y="261351"/>
                  <a:pt x="-1" y="225421"/>
                  <a:pt x="0" y="186745"/>
                </a:cubicBezTo>
                <a:close/>
              </a:path>
            </a:pathLst>
          </a:custGeom>
          <a:gradFill>
            <a:gsLst>
              <a:gs pos="12000">
                <a:schemeClr val="accent1">
                  <a:lumMod val="49000"/>
                  <a:lumOff val="51000"/>
                </a:schemeClr>
              </a:gs>
              <a:gs pos="79310">
                <a:schemeClr val="accent1">
                  <a:lumMod val="40000"/>
                  <a:lumOff val="60000"/>
                  <a:alpha val="72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latin typeface="Times New Roman" panose="02020603050405020304" charset="0"/>
              <a:cs typeface="Times New Roman" panose="02020603050405020304" charset="0"/>
            </a:endParaRPr>
          </a:p>
        </p:txBody>
      </p:sp>
      <p:sp>
        <p:nvSpPr>
          <p:cNvPr id="619" name="标题 1"/>
          <p:cNvSpPr txBox="1"/>
          <p:nvPr/>
        </p:nvSpPr>
        <p:spPr>
          <a:xfrm>
            <a:off x="4090287" y="2034853"/>
            <a:ext cx="2144383" cy="885766"/>
          </a:xfrm>
          <a:prstGeom prst="rect">
            <a:avLst/>
          </a:prstGeom>
          <a:noFill/>
          <a:ln>
            <a:noFill/>
          </a:ln>
        </p:spPr>
        <p:txBody>
          <a:bodyPr vert="horz" wrap="square" lIns="0" tIns="0" rIns="0" bIns="0" rtlCol="0" anchor="b"/>
          <a:lstStyle/>
          <a:p>
            <a:pPr algn="r">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PART</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
        <p:nvSpPr>
          <p:cNvPr id="620" name="标题 1"/>
          <p:cNvSpPr txBox="1"/>
          <p:nvPr/>
        </p:nvSpPr>
        <p:spPr>
          <a:xfrm>
            <a:off x="6592187" y="1120453"/>
            <a:ext cx="1522083" cy="1800166"/>
          </a:xfrm>
          <a:prstGeom prst="rect">
            <a:avLst/>
          </a:prstGeom>
          <a:noFill/>
          <a:ln>
            <a:noFill/>
          </a:ln>
        </p:spPr>
        <p:txBody>
          <a:bodyPr vert="horz" wrap="square" lIns="0" tIns="0" rIns="0" bIns="0" rtlCol="0" anchor="b"/>
          <a:lstStyle/>
          <a:p>
            <a:pPr algn="l">
              <a:lnSpc>
                <a:spcPct val="110000"/>
              </a:lnSpc>
            </a:pPr>
            <a:r>
              <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rPr>
              <a:t>03</a:t>
            </a:r>
            <a:endParaRPr kumimoji="1" lang="en-US" altLang="zh-CN" sz="6000">
              <a:ln w="12700">
                <a:noFill/>
              </a:ln>
              <a:solidFill>
                <a:srgbClr val="1E82A4">
                  <a:alpha val="100000"/>
                </a:srgbClr>
              </a:solidFill>
              <a:latin typeface="Times New Roman" panose="02020603050405020304" charset="0"/>
              <a:ea typeface="Source Han Sans CN Bold"/>
              <a:cs typeface="Times New Roman" panose="02020603050405020304" charset="0"/>
            </a:endParaRPr>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14317B"/>
      </a:dk2>
      <a:lt2>
        <a:srgbClr val="FFFFFF"/>
      </a:lt2>
      <a:accent1>
        <a:srgbClr val="085CBE"/>
      </a:accent1>
      <a:accent2>
        <a:srgbClr val="1E82A4"/>
      </a:accent2>
      <a:accent3>
        <a:srgbClr val="085CBE"/>
      </a:accent3>
      <a:accent4>
        <a:srgbClr val="1E82A4"/>
      </a:accent4>
      <a:accent5>
        <a:srgbClr val="085CBE"/>
      </a:accent5>
      <a:accent6>
        <a:srgbClr val="1E82A4"/>
      </a:accent6>
      <a:hlink>
        <a:srgbClr val="085CBE"/>
      </a:hlink>
      <a:folHlink>
        <a:srgbClr val="1E82A4"/>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13111</Words>
  <Application>WPS 演示</Application>
  <PresentationFormat>宽屏</PresentationFormat>
  <Paragraphs>368</Paragraphs>
  <Slides>31</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31</vt:i4>
      </vt:variant>
    </vt:vector>
  </HeadingPairs>
  <TitlesOfParts>
    <vt:vector size="49" baseType="lpstr">
      <vt:lpstr>Arial</vt:lpstr>
      <vt:lpstr>宋体</vt:lpstr>
      <vt:lpstr>Wingdings</vt:lpstr>
      <vt:lpstr>Source Han Sans CN Bold</vt:lpstr>
      <vt:lpstr>AMGDT</vt:lpstr>
      <vt:lpstr>Source Han Sans</vt:lpstr>
      <vt:lpstr>OPPOSans R</vt:lpstr>
      <vt:lpstr>OPPOSans H</vt:lpstr>
      <vt:lpstr>微软雅黑</vt:lpstr>
      <vt:lpstr>Arial Unicode MS</vt:lpstr>
      <vt:lpstr>Calibri</vt:lpstr>
      <vt:lpstr>OPPOSans L</vt:lpstr>
      <vt:lpstr>OPPOSans B</vt:lpstr>
      <vt:lpstr>Times New Roman</vt:lpstr>
      <vt:lpstr>等线 Light</vt:lpstr>
      <vt:lpstr>楷体</vt:lpstr>
      <vt:lpstr>华文新魏</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方骁</dc:creator>
  <cp:lastModifiedBy>听天</cp:lastModifiedBy>
  <cp:revision>9</cp:revision>
  <dcterms:created xsi:type="dcterms:W3CDTF">2025-03-31T18:11:00Z</dcterms:created>
  <dcterms:modified xsi:type="dcterms:W3CDTF">2025-04-10T06:22:41Z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BA1EBBEF8CC847829898D4B814920A01_12</vt:lpwstr>
  </property>
  <property fmtid="{D5CDD505-2E9C-101B-9397-08002B2CF9AE}" pid="3" name="KSOProductBuildVer">
    <vt:lpwstr>2052-12.1.0.20784</vt:lpwstr>
  </property>
</Properties>
</file>